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1" r:id="rId33"/>
    <p:sldId id="290" r:id="rId34"/>
    <p:sldId id="293" r:id="rId35"/>
    <p:sldId id="295" r:id="rId36"/>
    <p:sldId id="296" r:id="rId37"/>
    <p:sldId id="294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085" autoAdjust="0"/>
  </p:normalViewPr>
  <p:slideViewPr>
    <p:cSldViewPr>
      <p:cViewPr varScale="1">
        <p:scale>
          <a:sx n="67" d="100"/>
          <a:sy n="67" d="100"/>
        </p:scale>
        <p:origin x="-1380" y="-96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53A3D-0766-49A6-80F2-2382BBCD1C60}" type="datetimeFigureOut">
              <a:rPr lang="en-US" smtClean="0"/>
              <a:pPr/>
              <a:t>11/26/2018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89365B-408E-44A1-B8C9-D6E92F2DD7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1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9365B-408E-44A1-B8C9-D6E92F2DD74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28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9365B-408E-44A1-B8C9-D6E92F2DD74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1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9365B-408E-44A1-B8C9-D6E92F2DD74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24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9365B-408E-44A1-B8C9-D6E92F2DD74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22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9365B-408E-44A1-B8C9-D6E92F2DD74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27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9365B-408E-44A1-B8C9-D6E92F2DD74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13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9365B-408E-44A1-B8C9-D6E92F2DD74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53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9365B-408E-44A1-B8C9-D6E92F2DD74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02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9365B-408E-44A1-B8C9-D6E92F2DD74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9365B-408E-44A1-B8C9-D6E92F2DD74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2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9365B-408E-44A1-B8C9-D6E92F2DD74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91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9365B-408E-44A1-B8C9-D6E92F2DD74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84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9365B-408E-44A1-B8C9-D6E92F2DD74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30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9365B-408E-44A1-B8C9-D6E92F2DD74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4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9365B-408E-44A1-B8C9-D6E92F2DD74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90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Strain hardening is often utilized commercially to enhance the mechanical properties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metals during fabrication procedures</a:t>
            </a:r>
            <a:r>
              <a:rPr lang="tr-T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9365B-408E-44A1-B8C9-D6E92F2DD74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94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9365B-408E-44A1-B8C9-D6E92F2DD74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36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9365B-408E-44A1-B8C9-D6E92F2DD74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82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9365B-408E-44A1-B8C9-D6E92F2DD74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399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9365B-408E-44A1-B8C9-D6E92F2DD74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428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9365B-408E-44A1-B8C9-D6E92F2DD74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01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9365B-408E-44A1-B8C9-D6E92F2DD74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45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edge dislocation moves in response to a shear stress applied in a direction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perpendicular to its line; the mechanics of dislocation motion are represented</a:t>
            </a:r>
            <a:r>
              <a:rPr lang="tr-T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tr-T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is subsequently repeated for the other planes, such that the extra half-plane,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discrete steps, moves from left to right by successive and repeated breaking of</a:t>
            </a:r>
            <a:r>
              <a:rPr lang="tr-T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bonds and shifting by interatomic distances of upper half-planes.</a:t>
            </a:r>
            <a:endParaRPr lang="tr-T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Ultimately this extra half-plane</a:t>
            </a:r>
            <a:r>
              <a:rPr lang="tr-T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 emerge from the right surface of the crystal, forming an edge that is one atomic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distance wide</a:t>
            </a:r>
            <a:r>
              <a:rPr lang="tr-T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9365B-408E-44A1-B8C9-D6E92F2DD74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953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9365B-408E-44A1-B8C9-D6E92F2DD74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332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9365B-408E-44A1-B8C9-D6E92F2DD74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9365B-408E-44A1-B8C9-D6E92F2DD74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38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9365B-408E-44A1-B8C9-D6E92F2DD74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27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9365B-408E-44A1-B8C9-D6E92F2DD74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138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9365B-408E-44A1-B8C9-D6E92F2DD74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68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9365B-408E-44A1-B8C9-D6E92F2DD74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1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9BF2F-31CC-4636-B683-865D6C919181}" type="datetimeFigureOut">
              <a:rPr lang="en-US" smtClean="0"/>
              <a:pPr/>
              <a:t>11/26/2018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CBDC8-25A5-47FA-A9B7-FDD075886D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50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9BF2F-31CC-4636-B683-865D6C919181}" type="datetimeFigureOut">
              <a:rPr lang="en-US" smtClean="0"/>
              <a:pPr/>
              <a:t>11/26/2018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CBDC8-25A5-47FA-A9B7-FDD075886D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71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9BF2F-31CC-4636-B683-865D6C919181}" type="datetimeFigureOut">
              <a:rPr lang="en-US" smtClean="0"/>
              <a:pPr/>
              <a:t>11/26/2018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CBDC8-25A5-47FA-A9B7-FDD075886D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58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9BF2F-31CC-4636-B683-865D6C919181}" type="datetimeFigureOut">
              <a:rPr lang="en-US" smtClean="0"/>
              <a:pPr/>
              <a:t>11/26/2018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CBDC8-25A5-47FA-A9B7-FDD075886D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65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9BF2F-31CC-4636-B683-865D6C919181}" type="datetimeFigureOut">
              <a:rPr lang="en-US" smtClean="0"/>
              <a:pPr/>
              <a:t>11/26/2018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CBDC8-25A5-47FA-A9B7-FDD075886D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076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9BF2F-31CC-4636-B683-865D6C919181}" type="datetimeFigureOut">
              <a:rPr lang="en-US" smtClean="0"/>
              <a:pPr/>
              <a:t>11/26/2018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CBDC8-25A5-47FA-A9B7-FDD075886D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80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9BF2F-31CC-4636-B683-865D6C919181}" type="datetimeFigureOut">
              <a:rPr lang="en-US" smtClean="0"/>
              <a:pPr/>
              <a:t>11/26/2018</a:t>
            </a:fld>
            <a:endParaRPr 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CBDC8-25A5-47FA-A9B7-FDD075886D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136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9BF2F-31CC-4636-B683-865D6C919181}" type="datetimeFigureOut">
              <a:rPr lang="en-US" smtClean="0"/>
              <a:pPr/>
              <a:t>11/26/2018</a:t>
            </a:fld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CBDC8-25A5-47FA-A9B7-FDD075886D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04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9BF2F-31CC-4636-B683-865D6C919181}" type="datetimeFigureOut">
              <a:rPr lang="en-US" smtClean="0"/>
              <a:pPr/>
              <a:t>11/26/2018</a:t>
            </a:fld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CBDC8-25A5-47FA-A9B7-FDD075886D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60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9BF2F-31CC-4636-B683-865D6C919181}" type="datetimeFigureOut">
              <a:rPr lang="en-US" smtClean="0"/>
              <a:pPr/>
              <a:t>11/26/2018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CBDC8-25A5-47FA-A9B7-FDD075886D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60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9BF2F-31CC-4636-B683-865D6C919181}" type="datetimeFigureOut">
              <a:rPr lang="en-US" smtClean="0"/>
              <a:pPr/>
              <a:t>11/26/2018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CBDC8-25A5-47FA-A9B7-FDD075886D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9BF2F-31CC-4636-B683-865D6C919181}" type="datetimeFigureOut">
              <a:rPr lang="en-US" smtClean="0"/>
              <a:pPr/>
              <a:t>11/26/2018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CBDC8-25A5-47FA-A9B7-FDD075886D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83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611560" y="1412776"/>
            <a:ext cx="812604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sz="2000" b="1" i="1" dirty="0" smtClean="0">
                <a:solidFill>
                  <a:schemeClr val="accent3">
                    <a:lumMod val="50000"/>
                  </a:schemeClr>
                </a:solidFill>
              </a:rPr>
              <a:t>As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</a:rPr>
              <a:t>explained </a:t>
            </a:r>
            <a:r>
              <a:rPr lang="en-US" sz="2000" b="1" i="1" dirty="0">
                <a:solidFill>
                  <a:schemeClr val="accent3">
                    <a:lumMod val="50000"/>
                  </a:schemeClr>
                </a:solidFill>
              </a:rPr>
              <a:t>that materials may experience two kinds of deformation: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</a:rPr>
              <a:t>elastic</a:t>
            </a:r>
            <a:r>
              <a:rPr lang="tr-TR" sz="2000" b="1" i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000" b="1" i="1" dirty="0" smtClean="0">
                <a:solidFill>
                  <a:schemeClr val="accent3">
                    <a:lumMod val="50000"/>
                  </a:schemeClr>
                </a:solidFill>
              </a:rPr>
              <a:t>and </a:t>
            </a:r>
            <a:r>
              <a:rPr lang="en-US" sz="2000" b="1" i="1" dirty="0">
                <a:solidFill>
                  <a:schemeClr val="accent3">
                    <a:lumMod val="50000"/>
                  </a:schemeClr>
                </a:solidFill>
              </a:rPr>
              <a:t>plastic</a:t>
            </a:r>
            <a:r>
              <a:rPr lang="en-US" sz="2000" dirty="0"/>
              <a:t>. </a:t>
            </a:r>
            <a:endParaRPr lang="tr-TR" sz="2000" dirty="0" smtClean="0"/>
          </a:p>
          <a:p>
            <a:pPr algn="just"/>
            <a:endParaRPr lang="tr-TR" sz="2000" dirty="0" smtClean="0"/>
          </a:p>
          <a:p>
            <a:pPr algn="just"/>
            <a:r>
              <a:rPr lang="en-US" sz="2000" i="1" dirty="0" smtClean="0"/>
              <a:t>Plastic </a:t>
            </a:r>
            <a:r>
              <a:rPr lang="en-US" sz="2000" i="1" dirty="0"/>
              <a:t>deformation is </a:t>
            </a:r>
            <a:r>
              <a:rPr lang="en-US" sz="2000" i="1" dirty="0" smtClean="0"/>
              <a:t>permanent</a:t>
            </a:r>
            <a:r>
              <a:rPr lang="tr-TR" sz="2000" i="1" dirty="0" smtClean="0"/>
              <a:t>. S</a:t>
            </a:r>
            <a:r>
              <a:rPr lang="en-US" sz="2000" i="1" dirty="0" err="1" smtClean="0"/>
              <a:t>trength</a:t>
            </a:r>
            <a:r>
              <a:rPr lang="en-US" sz="2000" i="1" dirty="0" smtClean="0"/>
              <a:t> </a:t>
            </a:r>
            <a:r>
              <a:rPr lang="en-US" sz="2000" i="1" dirty="0"/>
              <a:t>and hardness </a:t>
            </a:r>
            <a:r>
              <a:rPr lang="en-US" sz="2000" i="1" dirty="0" smtClean="0"/>
              <a:t>are</a:t>
            </a:r>
            <a:r>
              <a:rPr lang="tr-TR" sz="2000" i="1" dirty="0" smtClean="0"/>
              <a:t> </a:t>
            </a:r>
            <a:r>
              <a:rPr lang="en-US" sz="2000" i="1" dirty="0" smtClean="0"/>
              <a:t>measures </a:t>
            </a:r>
            <a:r>
              <a:rPr lang="en-US" sz="2000" i="1" dirty="0"/>
              <a:t>of a material’s resistance to this </a:t>
            </a:r>
            <a:r>
              <a:rPr lang="en-US" sz="2000" i="1" dirty="0" smtClean="0"/>
              <a:t>deformation</a:t>
            </a:r>
            <a:r>
              <a:rPr lang="tr-TR" sz="2000" i="1" dirty="0" smtClean="0"/>
              <a:t> (hardness measurement)</a:t>
            </a:r>
            <a:r>
              <a:rPr lang="en-US" sz="2000" i="1" dirty="0" smtClean="0"/>
              <a:t>. </a:t>
            </a:r>
            <a:endParaRPr lang="tr-TR" sz="2000" i="1" dirty="0" smtClean="0"/>
          </a:p>
          <a:p>
            <a:pPr algn="just"/>
            <a:endParaRPr lang="tr-TR" sz="2000" dirty="0" smtClean="0"/>
          </a:p>
          <a:p>
            <a:pPr algn="just"/>
            <a:r>
              <a:rPr lang="en-US" sz="2000" dirty="0" smtClean="0"/>
              <a:t>In </a:t>
            </a:r>
            <a:r>
              <a:rPr lang="en-US" sz="2000" dirty="0"/>
              <a:t>crystalline solids, plastic deformation most often </a:t>
            </a:r>
            <a:r>
              <a:rPr lang="en-US" sz="2000" dirty="0" smtClean="0"/>
              <a:t>involves</a:t>
            </a:r>
            <a:r>
              <a:rPr lang="tr-TR" sz="2000" dirty="0" smtClean="0"/>
              <a:t> </a:t>
            </a:r>
            <a:r>
              <a:rPr lang="en-US" sz="2000" dirty="0" smtClean="0"/>
              <a:t>the </a:t>
            </a:r>
            <a:r>
              <a:rPr lang="en-US" sz="2000" dirty="0"/>
              <a:t>motion of dislocations, linear crystalline defects </a:t>
            </a:r>
            <a:endParaRPr lang="tr-TR" sz="2000" dirty="0" smtClean="0"/>
          </a:p>
          <a:p>
            <a:pPr algn="just"/>
            <a:r>
              <a:rPr lang="en-US" sz="2000" b="1" dirty="0" smtClean="0">
                <a:solidFill>
                  <a:srgbClr val="FF0000"/>
                </a:solidFill>
              </a:rPr>
              <a:t>This </a:t>
            </a:r>
            <a:r>
              <a:rPr lang="en-US" sz="2000" b="1" dirty="0">
                <a:solidFill>
                  <a:srgbClr val="FF0000"/>
                </a:solidFill>
              </a:rPr>
              <a:t>chapter discusses the characteristics of dislocations and their </a:t>
            </a:r>
            <a:r>
              <a:rPr lang="en-US" sz="2000" b="1" dirty="0" smtClean="0">
                <a:solidFill>
                  <a:srgbClr val="FF0000"/>
                </a:solidFill>
              </a:rPr>
              <a:t>involvement</a:t>
            </a:r>
            <a:r>
              <a:rPr lang="tr-TR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in </a:t>
            </a:r>
            <a:r>
              <a:rPr lang="en-US" sz="2000" b="1" dirty="0">
                <a:solidFill>
                  <a:srgbClr val="FF0000"/>
                </a:solidFill>
              </a:rPr>
              <a:t>plastic deformation. </a:t>
            </a:r>
            <a:endParaRPr lang="tr-TR" sz="2000" b="1" dirty="0" smtClean="0">
              <a:solidFill>
                <a:srgbClr val="FF0000"/>
              </a:solidFill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2000" dirty="0" smtClean="0"/>
              <a:t>Twinning</a:t>
            </a:r>
            <a:r>
              <a:rPr lang="tr-TR" sz="2000" dirty="0" smtClean="0"/>
              <a:t>, </a:t>
            </a:r>
            <a:r>
              <a:rPr lang="en-US" sz="2000" dirty="0" smtClean="0"/>
              <a:t> several</a:t>
            </a:r>
            <a:r>
              <a:rPr lang="tr-TR" sz="2000" dirty="0" smtClean="0"/>
              <a:t> </a:t>
            </a:r>
            <a:r>
              <a:rPr lang="en-US" sz="2000" dirty="0" smtClean="0"/>
              <a:t>techniques </a:t>
            </a:r>
            <a:r>
              <a:rPr lang="en-US" sz="2000" dirty="0"/>
              <a:t>are presented for strengthening single-phase metals, the </a:t>
            </a:r>
            <a:r>
              <a:rPr lang="en-US" sz="2000" dirty="0" smtClean="0"/>
              <a:t>mechanisms</a:t>
            </a:r>
            <a:r>
              <a:rPr lang="tr-TR" sz="2000" dirty="0" smtClean="0"/>
              <a:t> </a:t>
            </a:r>
            <a:r>
              <a:rPr lang="en-US" sz="2000" dirty="0" smtClean="0"/>
              <a:t>of </a:t>
            </a:r>
            <a:r>
              <a:rPr lang="en-US" sz="2000" dirty="0"/>
              <a:t>which are described in terms of dislocations. </a:t>
            </a:r>
            <a:endParaRPr lang="tr-TR" sz="2000" dirty="0" smtClean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2000" dirty="0" smtClean="0"/>
              <a:t>Finally, recovery </a:t>
            </a:r>
            <a:r>
              <a:rPr lang="en-US" sz="2000" dirty="0"/>
              <a:t>and recrystallization—processes that occur </a:t>
            </a:r>
            <a:r>
              <a:rPr lang="en-US" sz="2000" dirty="0" smtClean="0"/>
              <a:t>in</a:t>
            </a:r>
            <a:r>
              <a:rPr lang="tr-TR" sz="2000" dirty="0" smtClean="0"/>
              <a:t> </a:t>
            </a:r>
            <a:r>
              <a:rPr lang="en-US" sz="2000" dirty="0" smtClean="0"/>
              <a:t>plastically </a:t>
            </a:r>
            <a:r>
              <a:rPr lang="en-US" sz="2000" dirty="0"/>
              <a:t>deformed metals, normally at elevated temperatures—and, in </a:t>
            </a:r>
            <a:r>
              <a:rPr lang="en-US" sz="2000" dirty="0" smtClean="0"/>
              <a:t>addition,</a:t>
            </a:r>
            <a:r>
              <a:rPr lang="tr-TR" sz="2000" dirty="0" smtClean="0"/>
              <a:t> </a:t>
            </a:r>
            <a:r>
              <a:rPr lang="en-US" sz="2000" dirty="0" smtClean="0"/>
              <a:t>grain growth</a:t>
            </a:r>
            <a:r>
              <a:rPr lang="tr-TR" sz="2000" dirty="0" smtClean="0"/>
              <a:t>.</a:t>
            </a:r>
            <a:endParaRPr lang="en-US" sz="20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6600" y="312738"/>
            <a:ext cx="8001000" cy="45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algn="ctr" eaLnBrk="1" hangingPunct="1"/>
            <a:r>
              <a:rPr lang="tr-TR" sz="2800">
                <a:solidFill>
                  <a:srgbClr val="FF0000"/>
                </a:solidFill>
              </a:rPr>
              <a:t>Aims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85738" y="836713"/>
            <a:ext cx="80010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eaLnBrk="1" hangingPunct="1"/>
            <a:r>
              <a:rPr lang="tr-TR" sz="2400" dirty="0"/>
              <a:t>       </a:t>
            </a:r>
            <a:r>
              <a:rPr lang="tr-TR" sz="2400" dirty="0" err="1"/>
              <a:t>In</a:t>
            </a:r>
            <a:r>
              <a:rPr lang="tr-TR" sz="2400" dirty="0"/>
              <a:t> </a:t>
            </a:r>
            <a:r>
              <a:rPr lang="tr-TR" sz="2400" dirty="0" err="1"/>
              <a:t>this</a:t>
            </a:r>
            <a:r>
              <a:rPr lang="tr-TR" sz="2400" dirty="0"/>
              <a:t> </a:t>
            </a:r>
            <a:r>
              <a:rPr lang="tr-TR" sz="2400" dirty="0" err="1"/>
              <a:t>chapter</a:t>
            </a:r>
            <a:r>
              <a:rPr lang="tr-TR" sz="2400" dirty="0"/>
              <a:t>,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594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/>
          <p:cNvSpPr txBox="1"/>
          <p:nvPr/>
        </p:nvSpPr>
        <p:spPr>
          <a:xfrm>
            <a:off x="467544" y="620688"/>
            <a:ext cx="439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err="1" smtClean="0">
                <a:solidFill>
                  <a:srgbClr val="FF0000"/>
                </a:solidFill>
              </a:rPr>
              <a:t>e.g</a:t>
            </a:r>
            <a:r>
              <a:rPr lang="tr-TR" sz="2400" b="1" dirty="0" smtClean="0">
                <a:solidFill>
                  <a:srgbClr val="FF0000"/>
                </a:solidFill>
              </a:rPr>
              <a:t>.: Slip in FCC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8"/>
          <a:stretch/>
        </p:blipFill>
        <p:spPr bwMode="auto">
          <a:xfrm>
            <a:off x="107504" y="1124744"/>
            <a:ext cx="5112568" cy="2350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ikdörtgen 7"/>
          <p:cNvSpPr/>
          <p:nvPr/>
        </p:nvSpPr>
        <p:spPr>
          <a:xfrm>
            <a:off x="6012160" y="1684789"/>
            <a:ext cx="298782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/>
              <a:t>(</a:t>
            </a:r>
            <a:r>
              <a:rPr lang="en-US" sz="2000" b="1" i="1" dirty="0"/>
              <a:t>a</a:t>
            </a:r>
            <a:r>
              <a:rPr lang="en-US" sz="2000" b="1" dirty="0"/>
              <a:t>) A {</a:t>
            </a:r>
            <a:r>
              <a:rPr lang="en-US" sz="2000" b="1" dirty="0" smtClean="0"/>
              <a:t>111}</a:t>
            </a:r>
            <a:r>
              <a:rPr lang="tr-TR" sz="2000" b="1" dirty="0" smtClean="0"/>
              <a:t> &lt;110&gt; </a:t>
            </a:r>
            <a:r>
              <a:rPr lang="en-US" sz="2000" b="1" dirty="0" smtClean="0"/>
              <a:t>slip </a:t>
            </a:r>
            <a:r>
              <a:rPr lang="en-US" sz="2000" b="1" dirty="0"/>
              <a:t>system </a:t>
            </a:r>
            <a:r>
              <a:rPr lang="en-US" sz="2000" b="1" dirty="0" smtClean="0"/>
              <a:t>shown</a:t>
            </a:r>
            <a:r>
              <a:rPr lang="tr-TR" sz="2000" b="1" dirty="0" smtClean="0"/>
              <a:t> </a:t>
            </a:r>
            <a:r>
              <a:rPr lang="en-US" sz="2000" b="1" dirty="0" smtClean="0"/>
              <a:t>within </a:t>
            </a:r>
            <a:r>
              <a:rPr lang="en-US" sz="2000" b="1" dirty="0"/>
              <a:t>an FCC unit cell</a:t>
            </a:r>
            <a:r>
              <a:rPr lang="en-US" sz="2000" b="1" dirty="0" smtClean="0"/>
              <a:t>.</a:t>
            </a:r>
            <a:r>
              <a:rPr lang="tr-TR" sz="2000" b="1" dirty="0" smtClean="0"/>
              <a:t> </a:t>
            </a:r>
            <a:r>
              <a:rPr lang="en-US" sz="2000" b="1" dirty="0" smtClean="0"/>
              <a:t>(</a:t>
            </a:r>
            <a:r>
              <a:rPr lang="en-US" sz="2000" b="1" i="1" dirty="0"/>
              <a:t>b</a:t>
            </a:r>
            <a:r>
              <a:rPr lang="en-US" sz="2000" b="1" dirty="0"/>
              <a:t>) The (111) </a:t>
            </a:r>
            <a:r>
              <a:rPr lang="en-US" sz="2000" b="1" dirty="0" smtClean="0"/>
              <a:t>plane</a:t>
            </a:r>
            <a:r>
              <a:rPr lang="tr-TR" sz="2000" b="1" dirty="0" smtClean="0"/>
              <a:t> </a:t>
            </a:r>
            <a:r>
              <a:rPr lang="en-US" sz="2000" b="1" dirty="0" smtClean="0"/>
              <a:t>from </a:t>
            </a:r>
            <a:r>
              <a:rPr lang="en-US" sz="2000" b="1" dirty="0"/>
              <a:t>(</a:t>
            </a:r>
            <a:r>
              <a:rPr lang="en-US" sz="2000" b="1" i="1" dirty="0"/>
              <a:t>a</a:t>
            </a:r>
            <a:r>
              <a:rPr lang="en-US" sz="2000" b="1" dirty="0"/>
              <a:t>) and </a:t>
            </a:r>
            <a:r>
              <a:rPr lang="en-US" sz="2000" b="1" dirty="0" smtClean="0"/>
              <a:t>three</a:t>
            </a:r>
            <a:r>
              <a:rPr lang="tr-TR" sz="2000" b="1" dirty="0" smtClean="0"/>
              <a:t> </a:t>
            </a:r>
            <a:r>
              <a:rPr lang="tr-TR" sz="2000" b="1" dirty="0"/>
              <a:t>&lt;110&gt; </a:t>
            </a:r>
            <a:r>
              <a:rPr lang="tr-TR" sz="2000" b="1" dirty="0" smtClean="0"/>
              <a:t> </a:t>
            </a:r>
            <a:r>
              <a:rPr lang="en-US" sz="2000" b="1" dirty="0" smtClean="0"/>
              <a:t>slip </a:t>
            </a:r>
            <a:r>
              <a:rPr lang="en-US" sz="2000" b="1" dirty="0"/>
              <a:t>directions</a:t>
            </a:r>
          </a:p>
        </p:txBody>
      </p:sp>
      <p:sp>
        <p:nvSpPr>
          <p:cNvPr id="9" name="Dikdörtgen 8"/>
          <p:cNvSpPr/>
          <p:nvPr/>
        </p:nvSpPr>
        <p:spPr>
          <a:xfrm>
            <a:off x="107504" y="3356992"/>
            <a:ext cx="77768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>
                <a:solidFill>
                  <a:schemeClr val="accent3">
                    <a:lumMod val="50000"/>
                  </a:schemeClr>
                </a:solidFill>
              </a:rPr>
              <a:t>T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</a:rPr>
              <a:t>here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are equivalent planes and directions (i.e. families).</a:t>
            </a:r>
          </a:p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Therefore the actual slip system = {111}&lt;110&gt;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71" y="4064878"/>
            <a:ext cx="6382929" cy="265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Dikdörtgen 13"/>
          <p:cNvSpPr/>
          <p:nvPr/>
        </p:nvSpPr>
        <p:spPr>
          <a:xfrm>
            <a:off x="0" y="116632"/>
            <a:ext cx="8964488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50000"/>
                  </a:schemeClr>
                </a:solidFill>
              </a:rPr>
              <a:t>SLIP SYSTEMS</a:t>
            </a:r>
            <a:endParaRPr lang="en-US" sz="2800" u="sng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36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323528" y="260648"/>
            <a:ext cx="85689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Slip Systems for Face-Centered Cubic, Body-Centered Cubic, 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and</a:t>
            </a:r>
            <a:r>
              <a:rPr lang="tr-TR" sz="24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Hexagonal 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Close-Packed Metals</a:t>
            </a: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740365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ikdörtgen 4"/>
          <p:cNvSpPr/>
          <p:nvPr/>
        </p:nvSpPr>
        <p:spPr>
          <a:xfrm>
            <a:off x="3635896" y="5445224"/>
            <a:ext cx="4572000" cy="1015663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algn="just"/>
            <a:r>
              <a:rPr lang="en-US" sz="2000" b="1" dirty="0">
                <a:solidFill>
                  <a:srgbClr val="FF0000"/>
                </a:solidFill>
              </a:rPr>
              <a:t>Many more slip systems </a:t>
            </a:r>
            <a:r>
              <a:rPr lang="en-US" sz="2000" b="1" dirty="0" err="1" smtClean="0">
                <a:solidFill>
                  <a:srgbClr val="FF0000"/>
                </a:solidFill>
              </a:rPr>
              <a:t>th</a:t>
            </a:r>
            <a:r>
              <a:rPr lang="tr-TR" sz="2000" b="1" dirty="0" smtClean="0">
                <a:solidFill>
                  <a:srgbClr val="FF0000"/>
                </a:solidFill>
              </a:rPr>
              <a:t>a</a:t>
            </a:r>
            <a:r>
              <a:rPr lang="en-US" sz="2000" b="1" dirty="0" smtClean="0">
                <a:solidFill>
                  <a:srgbClr val="FF0000"/>
                </a:solidFill>
              </a:rPr>
              <a:t>n HCP.</a:t>
            </a:r>
            <a:r>
              <a:rPr lang="tr-TR" sz="2000" b="1" dirty="0" smtClean="0">
                <a:solidFill>
                  <a:srgbClr val="FF0000"/>
                </a:solidFill>
              </a:rPr>
              <a:t> </a:t>
            </a:r>
          </a:p>
          <a:p>
            <a:pPr algn="just"/>
            <a:r>
              <a:rPr lang="en-US" sz="2000" b="1" dirty="0" smtClean="0">
                <a:solidFill>
                  <a:srgbClr val="FF0000"/>
                </a:solidFill>
              </a:rPr>
              <a:t>FCC </a:t>
            </a:r>
            <a:r>
              <a:rPr lang="en-US" sz="2000" b="1" dirty="0">
                <a:solidFill>
                  <a:srgbClr val="FF0000"/>
                </a:solidFill>
              </a:rPr>
              <a:t>and BCC are typically </a:t>
            </a:r>
            <a:r>
              <a:rPr lang="en-US" sz="2000" b="1" dirty="0" smtClean="0">
                <a:solidFill>
                  <a:srgbClr val="FF0000"/>
                </a:solidFill>
              </a:rPr>
              <a:t>more</a:t>
            </a:r>
            <a:r>
              <a:rPr lang="tr-TR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ductile </a:t>
            </a:r>
            <a:r>
              <a:rPr lang="en-US" sz="2000" b="1" dirty="0" err="1" smtClean="0">
                <a:solidFill>
                  <a:srgbClr val="FF0000"/>
                </a:solidFill>
              </a:rPr>
              <a:t>th</a:t>
            </a:r>
            <a:r>
              <a:rPr lang="tr-TR" sz="2000" b="1" dirty="0" smtClean="0">
                <a:solidFill>
                  <a:srgbClr val="FF0000"/>
                </a:solidFill>
              </a:rPr>
              <a:t>a</a:t>
            </a:r>
            <a:r>
              <a:rPr lang="en-US" sz="2000" b="1" dirty="0" smtClean="0">
                <a:solidFill>
                  <a:srgbClr val="FF0000"/>
                </a:solidFill>
              </a:rPr>
              <a:t>n </a:t>
            </a:r>
            <a:r>
              <a:rPr lang="en-US" sz="2000" b="1" dirty="0">
                <a:solidFill>
                  <a:srgbClr val="FF0000"/>
                </a:solidFill>
              </a:rPr>
              <a:t>HCP.</a:t>
            </a:r>
          </a:p>
        </p:txBody>
      </p:sp>
      <p:sp>
        <p:nvSpPr>
          <p:cNvPr id="6" name="Sağ Ayraç 5"/>
          <p:cNvSpPr/>
          <p:nvPr/>
        </p:nvSpPr>
        <p:spPr>
          <a:xfrm>
            <a:off x="8460432" y="2636912"/>
            <a:ext cx="288032" cy="1368152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Dirsek Bağlayıcısı 13"/>
          <p:cNvCxnSpPr>
            <a:endCxn id="5" idx="3"/>
          </p:cNvCxnSpPr>
          <p:nvPr/>
        </p:nvCxnSpPr>
        <p:spPr>
          <a:xfrm rot="5400000">
            <a:off x="7162146" y="4366738"/>
            <a:ext cx="2632068" cy="540568"/>
          </a:xfrm>
          <a:prstGeom prst="bentConnector2">
            <a:avLst/>
          </a:prstGeom>
          <a:ln w="571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65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116632"/>
            <a:ext cx="914400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50000"/>
                  </a:schemeClr>
                </a:solidFill>
              </a:rPr>
              <a:t>SLIP IN SINGLE CRYSTALS</a:t>
            </a:r>
            <a:endParaRPr lang="en-US" sz="2800" u="sng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323528" y="692696"/>
            <a:ext cx="83529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shear </a:t>
            </a:r>
            <a:r>
              <a:rPr lang="en-US" sz="2000" dirty="0" smtClean="0"/>
              <a:t>stresses</a:t>
            </a:r>
            <a:r>
              <a:rPr lang="tr-TR" sz="2000" dirty="0" smtClean="0"/>
              <a:t> </a:t>
            </a:r>
            <a:r>
              <a:rPr lang="en-US" sz="2000" dirty="0" smtClean="0"/>
              <a:t>applied </a:t>
            </a:r>
            <a:r>
              <a:rPr lang="en-US" sz="2000" dirty="0"/>
              <a:t>along a slip plane and in a slip direction </a:t>
            </a:r>
            <a:r>
              <a:rPr lang="tr-TR" sz="2000" dirty="0" smtClean="0"/>
              <a:t> =&gt; </a:t>
            </a:r>
            <a:r>
              <a:rPr lang="en-US" sz="2000" dirty="0" smtClean="0"/>
              <a:t>edge</a:t>
            </a:r>
            <a:r>
              <a:rPr lang="en-US" sz="2000" dirty="0"/>
              <a:t>, screw, and mixed dislocations </a:t>
            </a:r>
            <a:r>
              <a:rPr lang="en-US" sz="2000" dirty="0" err="1" smtClean="0"/>
              <a:t>mov</a:t>
            </a:r>
            <a:r>
              <a:rPr lang="tr-TR" sz="2000" dirty="0" err="1" smtClean="0"/>
              <a:t>ement</a:t>
            </a:r>
            <a:r>
              <a:rPr lang="tr-TR" sz="2000" dirty="0" smtClean="0"/>
              <a:t> </a:t>
            </a:r>
            <a:endParaRPr lang="en-US" sz="2000" dirty="0"/>
          </a:p>
        </p:txBody>
      </p:sp>
      <p:sp>
        <p:nvSpPr>
          <p:cNvPr id="7" name="Dikdörtgen 6"/>
          <p:cNvSpPr/>
          <p:nvPr/>
        </p:nvSpPr>
        <p:spPr>
          <a:xfrm>
            <a:off x="278992" y="1916087"/>
            <a:ext cx="87575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i="1" dirty="0" smtClean="0"/>
              <a:t>R</a:t>
            </a:r>
            <a:r>
              <a:rPr lang="en-US" b="1" i="1" dirty="0" err="1" smtClean="0"/>
              <a:t>esolved</a:t>
            </a:r>
            <a:r>
              <a:rPr lang="en-US" b="1" i="1" dirty="0" smtClean="0"/>
              <a:t> </a:t>
            </a:r>
            <a:r>
              <a:rPr lang="en-US" b="1" i="1" dirty="0"/>
              <a:t>shear </a:t>
            </a:r>
            <a:r>
              <a:rPr lang="en-US" b="1" i="1" dirty="0" smtClean="0"/>
              <a:t>stresses</a:t>
            </a:r>
            <a:r>
              <a:rPr lang="tr-TR" b="1" i="1" dirty="0" smtClean="0"/>
              <a:t> (</a:t>
            </a:r>
            <a:r>
              <a:rPr lang="el-GR" b="1" i="1" dirty="0" smtClean="0"/>
              <a:t>τ</a:t>
            </a:r>
            <a:r>
              <a:rPr lang="tr-TR" b="1" i="1" baseline="-25000" dirty="0" smtClean="0"/>
              <a:t>R</a:t>
            </a:r>
            <a:r>
              <a:rPr lang="tr-TR" b="1" i="1" dirty="0" smtClean="0"/>
              <a:t>) </a:t>
            </a:r>
            <a:r>
              <a:rPr lang="tr-TR" i="1" dirty="0" smtClean="0"/>
              <a:t>= F (</a:t>
            </a:r>
            <a:r>
              <a:rPr lang="en-US" i="1" dirty="0" smtClean="0"/>
              <a:t>the </a:t>
            </a:r>
            <a:r>
              <a:rPr lang="en-US" i="1" dirty="0"/>
              <a:t>applied stress, </a:t>
            </a:r>
            <a:r>
              <a:rPr lang="en-US" i="1" dirty="0" smtClean="0"/>
              <a:t>the </a:t>
            </a:r>
            <a:r>
              <a:rPr lang="en-US" i="1" dirty="0"/>
              <a:t>orientation of </a:t>
            </a:r>
            <a:r>
              <a:rPr lang="en-US" i="1" dirty="0" smtClean="0"/>
              <a:t>the </a:t>
            </a:r>
            <a:r>
              <a:rPr lang="en-US" i="1" dirty="0"/>
              <a:t>slip plane </a:t>
            </a:r>
            <a:r>
              <a:rPr lang="en-US" i="1" dirty="0" smtClean="0"/>
              <a:t>and</a:t>
            </a:r>
            <a:r>
              <a:rPr lang="tr-TR" i="1" dirty="0" smtClean="0"/>
              <a:t> </a:t>
            </a:r>
            <a:r>
              <a:rPr lang="en-US" i="1" dirty="0" smtClean="0"/>
              <a:t>direction</a:t>
            </a:r>
            <a:r>
              <a:rPr lang="tr-TR" i="1" dirty="0" smtClean="0"/>
              <a:t>)</a:t>
            </a:r>
            <a:endParaRPr lang="en-US" i="1" dirty="0"/>
          </a:p>
        </p:txBody>
      </p:sp>
      <p:sp>
        <p:nvSpPr>
          <p:cNvPr id="8" name="Dikdörtgen 7"/>
          <p:cNvSpPr/>
          <p:nvPr/>
        </p:nvSpPr>
        <p:spPr>
          <a:xfrm>
            <a:off x="323528" y="2636912"/>
            <a:ext cx="35283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Ø</a:t>
            </a:r>
            <a:r>
              <a:rPr lang="tr-TR" b="1" i="1" dirty="0" smtClean="0"/>
              <a:t> =</a:t>
            </a:r>
            <a:r>
              <a:rPr lang="en-US" b="1" dirty="0" smtClean="0"/>
              <a:t> </a:t>
            </a:r>
            <a:r>
              <a:rPr lang="en-US" b="1" dirty="0"/>
              <a:t>the angle between the normal to </a:t>
            </a:r>
            <a:r>
              <a:rPr lang="en-US" b="1" dirty="0" smtClean="0"/>
              <a:t>the</a:t>
            </a:r>
            <a:r>
              <a:rPr lang="tr-TR" b="1" dirty="0" smtClean="0"/>
              <a:t> </a:t>
            </a:r>
            <a:r>
              <a:rPr lang="en-US" b="1" dirty="0" smtClean="0"/>
              <a:t>slip </a:t>
            </a:r>
            <a:r>
              <a:rPr lang="en-US" b="1" dirty="0"/>
              <a:t>plane </a:t>
            </a:r>
            <a:r>
              <a:rPr lang="tr-TR" b="1" dirty="0" err="1" smtClean="0"/>
              <a:t>and</a:t>
            </a:r>
            <a:r>
              <a:rPr lang="tr-TR" b="1" dirty="0" smtClean="0"/>
              <a:t> </a:t>
            </a:r>
            <a:r>
              <a:rPr lang="en-US" b="1" dirty="0" smtClean="0"/>
              <a:t>the </a:t>
            </a:r>
            <a:r>
              <a:rPr lang="en-US" b="1" dirty="0"/>
              <a:t>applied stress direction, </a:t>
            </a:r>
            <a:endParaRPr lang="tr-TR" b="1" dirty="0" smtClean="0"/>
          </a:p>
          <a:p>
            <a:r>
              <a:rPr lang="en-US" b="1" dirty="0" smtClean="0"/>
              <a:t>λ</a:t>
            </a:r>
            <a:r>
              <a:rPr lang="tr-TR" b="1" dirty="0" smtClean="0"/>
              <a:t> </a:t>
            </a:r>
            <a:r>
              <a:rPr lang="tr-TR" b="1" dirty="0"/>
              <a:t>=</a:t>
            </a:r>
            <a:r>
              <a:rPr lang="en-US" b="1" dirty="0"/>
              <a:t> </a:t>
            </a:r>
            <a:r>
              <a:rPr lang="en-US" b="1" dirty="0" smtClean="0"/>
              <a:t>the </a:t>
            </a:r>
            <a:r>
              <a:rPr lang="en-US" b="1" dirty="0"/>
              <a:t>angle between the slip and</a:t>
            </a:r>
          </a:p>
          <a:p>
            <a:r>
              <a:rPr lang="en-US" b="1" dirty="0"/>
              <a:t>stress </a:t>
            </a:r>
            <a:r>
              <a:rPr lang="en-US" b="1" dirty="0" smtClean="0"/>
              <a:t>directions</a:t>
            </a:r>
            <a:endParaRPr lang="en-US" b="1" dirty="0"/>
          </a:p>
        </p:txBody>
      </p:sp>
      <p:sp>
        <p:nvSpPr>
          <p:cNvPr id="9" name="Dikdörtgen 8"/>
          <p:cNvSpPr/>
          <p:nvPr/>
        </p:nvSpPr>
        <p:spPr>
          <a:xfrm>
            <a:off x="395536" y="1484784"/>
            <a:ext cx="78488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Even with pure tensile stress, shear component may also exist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5" y="4114240"/>
            <a:ext cx="378142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269179"/>
            <a:ext cx="3915905" cy="1464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779" y="2658123"/>
            <a:ext cx="2145805" cy="3651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158" y="2479997"/>
            <a:ext cx="1772738" cy="2833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364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8424936" cy="6005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ikdörtgen 4"/>
          <p:cNvSpPr/>
          <p:nvPr/>
        </p:nvSpPr>
        <p:spPr>
          <a:xfrm>
            <a:off x="0" y="639852"/>
            <a:ext cx="9144000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50000"/>
                  </a:schemeClr>
                </a:solidFill>
              </a:rPr>
              <a:t>SLIP IN SINGLE </a:t>
            </a:r>
            <a:r>
              <a:rPr lang="en-US" sz="2800" b="1" u="sng" dirty="0" smtClean="0">
                <a:solidFill>
                  <a:schemeClr val="accent6">
                    <a:lumMod val="50000"/>
                  </a:schemeClr>
                </a:solidFill>
              </a:rPr>
              <a:t>CRYSTALS</a:t>
            </a:r>
            <a:r>
              <a:rPr lang="tr-TR" sz="4000" b="1" u="sng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en-US" sz="2800" u="sng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75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/>
          <p:cNvSpPr/>
          <p:nvPr/>
        </p:nvSpPr>
        <p:spPr>
          <a:xfrm>
            <a:off x="323528" y="908720"/>
            <a:ext cx="87129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rgbClr val="FF0000"/>
                </a:solidFill>
              </a:rPr>
              <a:t>Critical resolved shear stress (</a:t>
            </a:r>
            <a:r>
              <a:rPr lang="en-US" sz="2000" b="1" dirty="0" err="1">
                <a:solidFill>
                  <a:srgbClr val="FF0000"/>
                </a:solidFill>
              </a:rPr>
              <a:t>τcrss</a:t>
            </a:r>
            <a:r>
              <a:rPr lang="en-US" sz="2000" b="1" dirty="0">
                <a:solidFill>
                  <a:srgbClr val="FF0000"/>
                </a:solidFill>
              </a:rPr>
              <a:t>): </a:t>
            </a:r>
            <a:r>
              <a:rPr lang="en-US" sz="2000" b="1" dirty="0"/>
              <a:t>minimum shear stress </a:t>
            </a:r>
            <a:r>
              <a:rPr lang="en-US" sz="2000" b="1" dirty="0" smtClean="0"/>
              <a:t>required</a:t>
            </a:r>
            <a:r>
              <a:rPr lang="tr-TR" sz="2000" b="1" dirty="0" smtClean="0"/>
              <a:t> </a:t>
            </a:r>
            <a:r>
              <a:rPr lang="en-US" sz="2000" b="1" dirty="0" smtClean="0"/>
              <a:t>to </a:t>
            </a:r>
            <a:r>
              <a:rPr lang="en-US" sz="2000" b="1" dirty="0"/>
              <a:t>initiate slip: This is when yielding begins (i.e. yield </a:t>
            </a:r>
            <a:r>
              <a:rPr lang="en-US" sz="2000" b="1" dirty="0" smtClean="0"/>
              <a:t>strength</a:t>
            </a:r>
            <a:r>
              <a:rPr lang="tr-TR" sz="2000" b="1" dirty="0" smtClean="0"/>
              <a:t>,</a:t>
            </a:r>
            <a:r>
              <a:rPr lang="el-GR" sz="2000" b="1" dirty="0" smtClean="0"/>
              <a:t>σ</a:t>
            </a:r>
            <a:r>
              <a:rPr lang="tr-TR" sz="2000" b="1" dirty="0" smtClean="0"/>
              <a:t>y</a:t>
            </a:r>
            <a:r>
              <a:rPr lang="en-US" sz="2000" b="1" dirty="0" smtClean="0"/>
              <a:t>).</a:t>
            </a:r>
            <a:endParaRPr lang="en-US" sz="20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16832"/>
            <a:ext cx="66770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ikdörtgen 5"/>
          <p:cNvSpPr/>
          <p:nvPr/>
        </p:nvSpPr>
        <p:spPr>
          <a:xfrm>
            <a:off x="467544" y="3017299"/>
            <a:ext cx="7992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minimum stress necessary to introduce yielding occurs when a single crystal is</a:t>
            </a:r>
          </a:p>
          <a:p>
            <a:r>
              <a:rPr lang="en-US" dirty="0"/>
              <a:t>oriented such that </a:t>
            </a:r>
            <a:r>
              <a:rPr lang="en-US" dirty="0" smtClean="0"/>
              <a:t>Ø</a:t>
            </a:r>
            <a:r>
              <a:rPr lang="tr-TR" dirty="0" smtClean="0"/>
              <a:t>=</a:t>
            </a:r>
            <a:r>
              <a:rPr lang="el-GR" dirty="0" smtClean="0"/>
              <a:t>λ</a:t>
            </a:r>
            <a:r>
              <a:rPr lang="tr-TR" dirty="0" smtClean="0"/>
              <a:t>=45° </a:t>
            </a:r>
            <a:r>
              <a:rPr lang="en-US" dirty="0" smtClean="0"/>
              <a:t>under </a:t>
            </a:r>
            <a:r>
              <a:rPr lang="en-US" dirty="0"/>
              <a:t>these conditions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475" y="4414328"/>
            <a:ext cx="1951274" cy="613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34314"/>
            <a:ext cx="2016224" cy="294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238" y="3473926"/>
            <a:ext cx="2014339" cy="3108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ikdörtgen 10"/>
          <p:cNvSpPr/>
          <p:nvPr/>
        </p:nvSpPr>
        <p:spPr>
          <a:xfrm>
            <a:off x="5785071" y="3557582"/>
            <a:ext cx="2628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Slip in a zinc single crystal</a:t>
            </a:r>
          </a:p>
        </p:txBody>
      </p:sp>
      <p:sp>
        <p:nvSpPr>
          <p:cNvPr id="12" name="Dikdörtgen 11"/>
          <p:cNvSpPr/>
          <p:nvPr/>
        </p:nvSpPr>
        <p:spPr>
          <a:xfrm>
            <a:off x="0" y="116632"/>
            <a:ext cx="914400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50000"/>
                  </a:schemeClr>
                </a:solidFill>
              </a:rPr>
              <a:t>SLIP IN SINGLE CRYSTALS</a:t>
            </a:r>
            <a:endParaRPr lang="en-US" sz="2800" u="sng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8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323528" y="332656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FF0000"/>
                </a:solidFill>
              </a:rPr>
              <a:t>EXAMPLE </a:t>
            </a:r>
            <a:r>
              <a:rPr lang="en-US" b="1" dirty="0" smtClean="0">
                <a:solidFill>
                  <a:srgbClr val="FF0000"/>
                </a:solidFill>
              </a:rPr>
              <a:t>PROBLEM</a:t>
            </a:r>
            <a:r>
              <a:rPr lang="tr-TR" b="1" dirty="0" smtClean="0">
                <a:solidFill>
                  <a:srgbClr val="FF0000"/>
                </a:solidFill>
              </a:rPr>
              <a:t>: </a:t>
            </a:r>
            <a:r>
              <a:rPr lang="en-US" b="1" dirty="0"/>
              <a:t>Resolved Shear Stress and </a:t>
            </a:r>
            <a:r>
              <a:rPr lang="en-US" b="1" dirty="0" smtClean="0"/>
              <a:t>Stress-to-Initiate-Yielding</a:t>
            </a:r>
            <a:r>
              <a:rPr lang="tr-TR" b="1" dirty="0" smtClean="0"/>
              <a:t> </a:t>
            </a:r>
            <a:r>
              <a:rPr lang="en-US" b="1" dirty="0" smtClean="0"/>
              <a:t>Computations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19" y="936934"/>
            <a:ext cx="8400145" cy="1555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ikdörtgen 5"/>
          <p:cNvSpPr/>
          <p:nvPr/>
        </p:nvSpPr>
        <p:spPr>
          <a:xfrm>
            <a:off x="348319" y="2636912"/>
            <a:ext cx="1233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accent3">
                    <a:lumMod val="50000"/>
                  </a:schemeClr>
                </a:solidFill>
              </a:rPr>
              <a:t>Solution</a:t>
            </a: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305768" y="3076191"/>
            <a:ext cx="7992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i="1" dirty="0" smtClean="0"/>
              <a:t>A</a:t>
            </a:r>
            <a:r>
              <a:rPr lang="en-US" b="1" i="1" dirty="0" err="1" smtClean="0"/>
              <a:t>ngle</a:t>
            </a:r>
            <a:r>
              <a:rPr lang="en-US" b="1" i="1" dirty="0" smtClean="0"/>
              <a:t> </a:t>
            </a:r>
            <a:r>
              <a:rPr lang="el-GR" b="1" i="1" dirty="0" smtClean="0"/>
              <a:t>ϴ</a:t>
            </a:r>
            <a:r>
              <a:rPr lang="tr-TR" b="1" i="1" dirty="0" smtClean="0"/>
              <a:t> </a:t>
            </a:r>
            <a:r>
              <a:rPr lang="en-US" b="1" i="1" dirty="0" smtClean="0"/>
              <a:t>between</a:t>
            </a:r>
            <a:r>
              <a:rPr lang="tr-TR" b="1" i="1" dirty="0" smtClean="0"/>
              <a:t> </a:t>
            </a:r>
            <a:r>
              <a:rPr lang="en-US" b="1" i="1" dirty="0" smtClean="0"/>
              <a:t>directions </a:t>
            </a:r>
            <a:r>
              <a:rPr lang="en-US" b="1" i="1" dirty="0"/>
              <a:t>1 and 2, represented by [u1v1w1] and [u2v2w2], respectively, is equal to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83" y="3959785"/>
            <a:ext cx="40671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ikdörtgen 7"/>
          <p:cNvSpPr/>
          <p:nvPr/>
        </p:nvSpPr>
        <p:spPr>
          <a:xfrm>
            <a:off x="302522" y="5301208"/>
            <a:ext cx="41172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 smtClean="0"/>
              <a:t>Ø </a:t>
            </a:r>
            <a:r>
              <a:rPr lang="en-US" dirty="0"/>
              <a:t>is the angle between the normal to the (110) slip plane (i.e., the [</a:t>
            </a:r>
            <a:r>
              <a:rPr lang="en-US" dirty="0" smtClean="0"/>
              <a:t>110]</a:t>
            </a:r>
            <a:r>
              <a:rPr lang="tr-TR" dirty="0" smtClean="0"/>
              <a:t> </a:t>
            </a:r>
            <a:r>
              <a:rPr lang="en-US" dirty="0" smtClean="0"/>
              <a:t>direction</a:t>
            </a:r>
            <a:r>
              <a:rPr lang="en-US" dirty="0"/>
              <a:t>) and the [010] direction, </a:t>
            </a:r>
            <a:endParaRPr lang="tr-TR" dirty="0" smtClean="0"/>
          </a:p>
          <a:p>
            <a:pPr algn="just"/>
            <a:r>
              <a:rPr lang="el-GR" dirty="0" smtClean="0"/>
              <a:t>λ</a:t>
            </a:r>
            <a:r>
              <a:rPr lang="en-US" i="1" dirty="0" smtClean="0"/>
              <a:t> </a:t>
            </a:r>
            <a:r>
              <a:rPr lang="en-US" dirty="0"/>
              <a:t>represents the angle between </a:t>
            </a:r>
            <a:r>
              <a:rPr lang="en-US" dirty="0" smtClean="0"/>
              <a:t>the</a:t>
            </a:r>
            <a:r>
              <a:rPr lang="tr-TR" dirty="0" smtClean="0"/>
              <a:t> [</a:t>
            </a:r>
            <a:r>
              <a:rPr lang="tr-TR" strike="sngStrike" dirty="0" smtClean="0"/>
              <a:t>1</a:t>
            </a:r>
            <a:r>
              <a:rPr lang="tr-TR" dirty="0" smtClean="0"/>
              <a:t>11]</a:t>
            </a:r>
            <a:r>
              <a:rPr lang="en-US" dirty="0" smtClean="0"/>
              <a:t>and </a:t>
            </a:r>
            <a:r>
              <a:rPr lang="en-US" dirty="0"/>
              <a:t>[010] directions.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747423"/>
            <a:ext cx="444817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98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61" y="1830730"/>
            <a:ext cx="486727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323528" y="332656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FF0000"/>
                </a:solidFill>
              </a:rPr>
              <a:t>EXAMPLE </a:t>
            </a:r>
            <a:r>
              <a:rPr lang="en-US" b="1" dirty="0" smtClean="0">
                <a:solidFill>
                  <a:srgbClr val="FF0000"/>
                </a:solidFill>
              </a:rPr>
              <a:t>PROBLEM</a:t>
            </a:r>
            <a:r>
              <a:rPr lang="tr-TR" b="1" dirty="0" smtClean="0">
                <a:solidFill>
                  <a:srgbClr val="FF0000"/>
                </a:solidFill>
              </a:rPr>
              <a:t>: </a:t>
            </a:r>
            <a:r>
              <a:rPr lang="en-US" b="1" dirty="0"/>
              <a:t>Resolved Shear Stress and </a:t>
            </a:r>
            <a:r>
              <a:rPr lang="en-US" b="1" dirty="0" smtClean="0"/>
              <a:t>Stress-to-Initiate-Yielding</a:t>
            </a:r>
            <a:r>
              <a:rPr lang="tr-TR" b="1" dirty="0" smtClean="0"/>
              <a:t> </a:t>
            </a:r>
            <a:r>
              <a:rPr lang="en-US" b="1" dirty="0" smtClean="0"/>
              <a:t>Computations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Dikdörtgen 5"/>
          <p:cNvSpPr/>
          <p:nvPr/>
        </p:nvSpPr>
        <p:spPr>
          <a:xfrm>
            <a:off x="395539" y="677887"/>
            <a:ext cx="1233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chemeClr val="accent3">
                    <a:lumMod val="50000"/>
                  </a:schemeClr>
                </a:solidFill>
              </a:rPr>
              <a:t>Solution</a:t>
            </a:r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863" y="901778"/>
            <a:ext cx="3692091" cy="2506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0082"/>
            <a:ext cx="62769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1" y="3227168"/>
            <a:ext cx="584835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3" y="5028019"/>
            <a:ext cx="54292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87566"/>
            <a:ext cx="62865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289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332656"/>
            <a:ext cx="9144000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4">
                    <a:lumMod val="50000"/>
                  </a:schemeClr>
                </a:solidFill>
              </a:rPr>
              <a:t>PLASTIC DEFORMATION </a:t>
            </a:r>
            <a:r>
              <a:rPr lang="en-US" sz="2800" b="1" u="sng" dirty="0" smtClean="0">
                <a:solidFill>
                  <a:schemeClr val="accent4">
                    <a:lumMod val="50000"/>
                  </a:schemeClr>
                </a:solidFill>
              </a:rPr>
              <a:t>OF</a:t>
            </a:r>
            <a:r>
              <a:rPr lang="tr-TR" sz="2800" b="1" u="sng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u="sng" dirty="0" smtClean="0">
                <a:solidFill>
                  <a:schemeClr val="accent4">
                    <a:lumMod val="50000"/>
                  </a:schemeClr>
                </a:solidFill>
              </a:rPr>
              <a:t>POLYCRYSTALLINE </a:t>
            </a:r>
            <a:r>
              <a:rPr lang="en-US" sz="2800" b="1" u="sng" dirty="0">
                <a:solidFill>
                  <a:schemeClr val="accent4">
                    <a:lumMod val="50000"/>
                  </a:schemeClr>
                </a:solidFill>
              </a:rPr>
              <a:t>MATERIALS</a:t>
            </a:r>
            <a:endParaRPr lang="en-US" sz="2800" u="sng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4 Dikdörtgen"/>
          <p:cNvSpPr/>
          <p:nvPr/>
        </p:nvSpPr>
        <p:spPr>
          <a:xfrm>
            <a:off x="251520" y="1196752"/>
            <a:ext cx="5184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err="1" smtClean="0"/>
              <a:t>More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complex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then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single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crystals</a:t>
            </a:r>
            <a:r>
              <a:rPr lang="tr-TR" sz="2000" b="1" dirty="0" smtClean="0"/>
              <a:t>: </a:t>
            </a:r>
            <a:r>
              <a:rPr lang="tr-TR" sz="2000" b="1" dirty="0" err="1" smtClean="0"/>
              <a:t>direction</a:t>
            </a:r>
            <a:r>
              <a:rPr lang="tr-TR" sz="2000" b="1" dirty="0" smtClean="0"/>
              <a:t> of slip </a:t>
            </a:r>
            <a:r>
              <a:rPr lang="en-US" sz="2000" b="1" dirty="0" smtClean="0"/>
              <a:t>varies from grain to grain due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to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random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crystallographic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orientation</a:t>
            </a:r>
            <a:r>
              <a:rPr lang="tr-TR" sz="2000" b="1" dirty="0" smtClean="0"/>
              <a:t>.</a:t>
            </a:r>
            <a:endParaRPr lang="tr-TR" sz="2000" b="1" dirty="0"/>
          </a:p>
        </p:txBody>
      </p:sp>
      <p:sp>
        <p:nvSpPr>
          <p:cNvPr id="6" name="5 Dikdörtgen"/>
          <p:cNvSpPr/>
          <p:nvPr/>
        </p:nvSpPr>
        <p:spPr>
          <a:xfrm>
            <a:off x="251520" y="2492896"/>
            <a:ext cx="51125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sz="2000" dirty="0" err="1" smtClean="0"/>
              <a:t>For</a:t>
            </a:r>
            <a:r>
              <a:rPr lang="tr-TR" sz="2000" dirty="0" smtClean="0"/>
              <a:t> </a:t>
            </a:r>
            <a:r>
              <a:rPr lang="tr-TR" sz="2000" dirty="0" err="1" smtClean="0"/>
              <a:t>each</a:t>
            </a:r>
            <a:r>
              <a:rPr lang="tr-TR" sz="2000" dirty="0" smtClean="0"/>
              <a:t>, </a:t>
            </a:r>
            <a:r>
              <a:rPr lang="tr-TR" sz="2000" dirty="0" err="1" smtClean="0"/>
              <a:t>dislocation</a:t>
            </a:r>
            <a:r>
              <a:rPr lang="tr-TR" sz="2000" dirty="0" smtClean="0"/>
              <a:t> </a:t>
            </a:r>
            <a:r>
              <a:rPr lang="en-US" sz="2000" dirty="0" smtClean="0"/>
              <a:t>motion occurs along the slip system that has the most favorable orientation</a:t>
            </a:r>
            <a:endParaRPr lang="tr-TR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910233"/>
            <a:ext cx="2860001" cy="5615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Dikdörtgen"/>
          <p:cNvSpPr/>
          <p:nvPr/>
        </p:nvSpPr>
        <p:spPr>
          <a:xfrm>
            <a:off x="971600" y="4005064"/>
            <a:ext cx="4572000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algn="just"/>
            <a:r>
              <a:rPr lang="en-US" dirty="0" smtClean="0"/>
              <a:t>Slip lines on the surface</a:t>
            </a:r>
            <a:r>
              <a:rPr lang="tr-TR" dirty="0" smtClean="0"/>
              <a:t> </a:t>
            </a:r>
            <a:r>
              <a:rPr lang="en-US" dirty="0" smtClean="0"/>
              <a:t>of a polycrystalline specimen of</a:t>
            </a:r>
            <a:r>
              <a:rPr lang="tr-TR" dirty="0" smtClean="0"/>
              <a:t> </a:t>
            </a:r>
            <a:r>
              <a:rPr lang="en-US" dirty="0" smtClean="0"/>
              <a:t>copper that was polished and</a:t>
            </a:r>
            <a:r>
              <a:rPr lang="tr-TR" dirty="0" smtClean="0"/>
              <a:t> </a:t>
            </a:r>
            <a:r>
              <a:rPr lang="tr-TR" dirty="0" err="1" smtClean="0"/>
              <a:t>subsequently</a:t>
            </a:r>
            <a:r>
              <a:rPr lang="tr-TR" dirty="0" smtClean="0"/>
              <a:t> </a:t>
            </a:r>
            <a:r>
              <a:rPr lang="tr-TR" dirty="0" err="1" smtClean="0"/>
              <a:t>deformed</a:t>
            </a:r>
            <a:endParaRPr lang="tr-TR" dirty="0"/>
          </a:p>
        </p:txBody>
      </p:sp>
      <p:sp>
        <p:nvSpPr>
          <p:cNvPr id="8" name="7 Dikdörtgen"/>
          <p:cNvSpPr/>
          <p:nvPr/>
        </p:nvSpPr>
        <p:spPr>
          <a:xfrm>
            <a:off x="755576" y="52292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Slip lines</a:t>
            </a:r>
            <a:r>
              <a:rPr lang="tr-TR" dirty="0" smtClean="0"/>
              <a:t> </a:t>
            </a:r>
            <a:r>
              <a:rPr lang="en-US" dirty="0" smtClean="0"/>
              <a:t> are visible, </a:t>
            </a:r>
            <a:endParaRPr lang="tr-TR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it appears</a:t>
            </a:r>
            <a:r>
              <a:rPr lang="tr-TR" dirty="0" smtClean="0"/>
              <a:t> </a:t>
            </a:r>
            <a:r>
              <a:rPr lang="en-US" dirty="0" smtClean="0"/>
              <a:t>that two slip systems operated for most of the grains, as evidenced by</a:t>
            </a:r>
            <a:r>
              <a:rPr lang="tr-TR" dirty="0" smtClean="0"/>
              <a:t> </a:t>
            </a:r>
            <a:r>
              <a:rPr lang="en-US" dirty="0" smtClean="0"/>
              <a:t>two sets of parallel yet intersecting sets of lines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9999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332656"/>
            <a:ext cx="9144000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4">
                    <a:lumMod val="50000"/>
                  </a:schemeClr>
                </a:solidFill>
              </a:rPr>
              <a:t>PLASTIC DEFORMATION </a:t>
            </a:r>
            <a:r>
              <a:rPr lang="en-US" sz="2800" b="1" u="sng" dirty="0" smtClean="0">
                <a:solidFill>
                  <a:schemeClr val="accent4">
                    <a:lumMod val="50000"/>
                  </a:schemeClr>
                </a:solidFill>
              </a:rPr>
              <a:t>OF</a:t>
            </a:r>
            <a:r>
              <a:rPr lang="tr-TR" sz="2800" b="1" u="sng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2800" b="1" u="sng" dirty="0" smtClean="0">
                <a:solidFill>
                  <a:schemeClr val="accent4">
                    <a:lumMod val="50000"/>
                  </a:schemeClr>
                </a:solidFill>
              </a:rPr>
              <a:t>POLYCRYSTALLINE </a:t>
            </a:r>
            <a:r>
              <a:rPr lang="en-US" sz="2800" b="1" u="sng" dirty="0">
                <a:solidFill>
                  <a:schemeClr val="accent4">
                    <a:lumMod val="50000"/>
                  </a:schemeClr>
                </a:solidFill>
              </a:rPr>
              <a:t>MATERIALS</a:t>
            </a:r>
            <a:endParaRPr lang="en-US" sz="2800" u="sng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8 Dikdörtgen"/>
          <p:cNvSpPr/>
          <p:nvPr/>
        </p:nvSpPr>
        <p:spPr>
          <a:xfrm>
            <a:off x="251520" y="1052736"/>
            <a:ext cx="8640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sz="2000" b="1" i="1" dirty="0" err="1" smtClean="0">
                <a:solidFill>
                  <a:srgbClr val="00B050"/>
                </a:solidFill>
              </a:rPr>
              <a:t>Alteration</a:t>
            </a:r>
            <a:r>
              <a:rPr lang="tr-TR" sz="2000" b="1" i="1" dirty="0" smtClean="0">
                <a:solidFill>
                  <a:srgbClr val="00B050"/>
                </a:solidFill>
              </a:rPr>
              <a:t> of </a:t>
            </a:r>
            <a:r>
              <a:rPr lang="tr-TR" sz="2000" b="1" i="1" dirty="0" err="1" smtClean="0">
                <a:solidFill>
                  <a:srgbClr val="00B050"/>
                </a:solidFill>
              </a:rPr>
              <a:t>the</a:t>
            </a:r>
            <a:r>
              <a:rPr lang="tr-TR" sz="2000" b="1" i="1" dirty="0" smtClean="0">
                <a:solidFill>
                  <a:srgbClr val="00B050"/>
                </a:solidFill>
              </a:rPr>
              <a:t> </a:t>
            </a:r>
            <a:r>
              <a:rPr lang="en-US" sz="2000" b="1" i="1" dirty="0" smtClean="0">
                <a:solidFill>
                  <a:srgbClr val="00B050"/>
                </a:solidFill>
              </a:rPr>
              <a:t>grain structure of a polycrystalline</a:t>
            </a:r>
            <a:r>
              <a:rPr lang="tr-TR" sz="2000" b="1" i="1" dirty="0" smtClean="0">
                <a:solidFill>
                  <a:srgbClr val="00B050"/>
                </a:solidFill>
              </a:rPr>
              <a:t> </a:t>
            </a:r>
            <a:r>
              <a:rPr lang="en-US" sz="2000" b="1" i="1" dirty="0" smtClean="0">
                <a:solidFill>
                  <a:srgbClr val="00B050"/>
                </a:solidFill>
              </a:rPr>
              <a:t>metal as a result of plastic</a:t>
            </a:r>
            <a:r>
              <a:rPr lang="tr-TR" sz="2000" b="1" i="1" dirty="0" smtClean="0">
                <a:solidFill>
                  <a:srgbClr val="00B050"/>
                </a:solidFill>
              </a:rPr>
              <a:t> </a:t>
            </a:r>
            <a:r>
              <a:rPr lang="tr-TR" sz="2000" b="1" i="1" dirty="0" err="1" smtClean="0">
                <a:solidFill>
                  <a:srgbClr val="00B050"/>
                </a:solidFill>
              </a:rPr>
              <a:t>deformation</a:t>
            </a:r>
            <a:endParaRPr lang="tr-TR" sz="2000" b="1" i="1" dirty="0">
              <a:solidFill>
                <a:srgbClr val="00B050"/>
              </a:solidFill>
            </a:endParaRPr>
          </a:p>
        </p:txBody>
      </p:sp>
      <p:sp>
        <p:nvSpPr>
          <p:cNvPr id="10" name="9 Dikdörtgen"/>
          <p:cNvSpPr/>
          <p:nvPr/>
        </p:nvSpPr>
        <p:spPr>
          <a:xfrm>
            <a:off x="1475656" y="5517232"/>
            <a:ext cx="2880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(</a:t>
            </a:r>
            <a:r>
              <a:rPr lang="tr-TR" i="1" dirty="0" smtClean="0"/>
              <a:t>a) </a:t>
            </a:r>
            <a:r>
              <a:rPr lang="tr-TR" i="1" dirty="0" err="1" smtClean="0"/>
              <a:t>Before</a:t>
            </a:r>
            <a:r>
              <a:rPr lang="tr-TR" i="1" dirty="0" smtClean="0"/>
              <a:t> </a:t>
            </a:r>
            <a:r>
              <a:rPr lang="tr-TR" dirty="0" err="1" smtClean="0"/>
              <a:t>deformation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grains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en-US" dirty="0" err="1" smtClean="0"/>
              <a:t>equiaxed</a:t>
            </a:r>
            <a:r>
              <a:rPr lang="en-US" dirty="0" smtClean="0"/>
              <a:t>. </a:t>
            </a:r>
            <a:endParaRPr lang="tr-TR" dirty="0"/>
          </a:p>
        </p:txBody>
      </p:sp>
      <p:sp>
        <p:nvSpPr>
          <p:cNvPr id="11" name="10 Dikdörtgen"/>
          <p:cNvSpPr/>
          <p:nvPr/>
        </p:nvSpPr>
        <p:spPr>
          <a:xfrm>
            <a:off x="4644008" y="5517232"/>
            <a:ext cx="2664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 </a:t>
            </a:r>
            <a:r>
              <a:rPr lang="en-US" dirty="0" smtClean="0"/>
              <a:t>(</a:t>
            </a:r>
            <a:r>
              <a:rPr lang="en-US" i="1" dirty="0" smtClean="0"/>
              <a:t>b) The deformation has</a:t>
            </a:r>
          </a:p>
          <a:p>
            <a:r>
              <a:rPr lang="tr-TR" dirty="0" err="1" smtClean="0"/>
              <a:t>produced</a:t>
            </a:r>
            <a:r>
              <a:rPr lang="tr-TR" dirty="0" smtClean="0"/>
              <a:t> </a:t>
            </a:r>
            <a:r>
              <a:rPr lang="tr-TR" dirty="0" err="1" smtClean="0"/>
              <a:t>elongated</a:t>
            </a:r>
            <a:r>
              <a:rPr lang="tr-TR" dirty="0" smtClean="0"/>
              <a:t> </a:t>
            </a:r>
            <a:r>
              <a:rPr lang="tr-TR" dirty="0" err="1" smtClean="0"/>
              <a:t>grains</a:t>
            </a:r>
            <a:endParaRPr lang="tr-T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1844824"/>
            <a:ext cx="595312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Dikdörtgen"/>
          <p:cNvSpPr/>
          <p:nvPr/>
        </p:nvSpPr>
        <p:spPr>
          <a:xfrm>
            <a:off x="323528" y="6381328"/>
            <a:ext cx="88204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Grains elongate in the direction of stress but grain boundaries remain intact.</a:t>
            </a:r>
            <a:endParaRPr lang="tr-T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99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ikdörtgen"/>
          <p:cNvSpPr/>
          <p:nvPr/>
        </p:nvSpPr>
        <p:spPr>
          <a:xfrm>
            <a:off x="0" y="190381"/>
            <a:ext cx="9144000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r-TR" sz="3600" b="1" u="sng" dirty="0" err="1" smtClean="0">
                <a:solidFill>
                  <a:schemeClr val="tx2">
                    <a:lumMod val="50000"/>
                  </a:schemeClr>
                </a:solidFill>
              </a:rPr>
              <a:t>Mechanisms</a:t>
            </a:r>
            <a:r>
              <a:rPr lang="tr-TR" sz="3600" b="1" u="sng" dirty="0" smtClean="0">
                <a:solidFill>
                  <a:schemeClr val="tx2">
                    <a:lumMod val="50000"/>
                  </a:schemeClr>
                </a:solidFill>
              </a:rPr>
              <a:t> of </a:t>
            </a:r>
            <a:r>
              <a:rPr lang="tr-TR" sz="3600" b="1" u="sng" dirty="0" err="1" smtClean="0">
                <a:solidFill>
                  <a:schemeClr val="tx2">
                    <a:lumMod val="50000"/>
                  </a:schemeClr>
                </a:solidFill>
              </a:rPr>
              <a:t>Strengthening</a:t>
            </a:r>
            <a:r>
              <a:rPr lang="tr-TR" sz="3600" b="1" u="sng" dirty="0" smtClean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tr-TR" sz="3600" b="1" u="sng" dirty="0" err="1" smtClean="0">
                <a:solidFill>
                  <a:schemeClr val="tx2">
                    <a:lumMod val="50000"/>
                  </a:schemeClr>
                </a:solidFill>
              </a:rPr>
              <a:t>Metals</a:t>
            </a:r>
            <a:endParaRPr lang="tr-TR" sz="3600" b="1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4 Dikdörtgen"/>
          <p:cNvSpPr/>
          <p:nvPr/>
        </p:nvSpPr>
        <p:spPr>
          <a:xfrm>
            <a:off x="251520" y="1268760"/>
            <a:ext cx="85689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err="1" smtClean="0">
                <a:solidFill>
                  <a:schemeClr val="accent2">
                    <a:lumMod val="50000"/>
                  </a:schemeClr>
                </a:solidFill>
              </a:rPr>
              <a:t>Because</a:t>
            </a:r>
            <a:r>
              <a:rPr lang="tr-TR" sz="20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2">
                    <a:lumMod val="50000"/>
                  </a:schemeClr>
                </a:solidFill>
              </a:rPr>
              <a:t>macroscopic</a:t>
            </a:r>
            <a:r>
              <a:rPr lang="tr-TR" sz="20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</a:rPr>
              <a:t>plastic deformation corresponds to the motion of large numbers of dislocations, 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</a:rPr>
              <a:t>the</a:t>
            </a:r>
            <a:r>
              <a:rPr lang="tr-TR" sz="2000" b="1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b="1" i="1" dirty="0" smtClean="0">
                <a:solidFill>
                  <a:schemeClr val="accent2">
                    <a:lumMod val="50000"/>
                  </a:schemeClr>
                </a:solidFill>
              </a:rPr>
              <a:t>ability of a metal to plastically deform depends on the ability of dislocations to move.</a:t>
            </a:r>
            <a:endParaRPr lang="tr-TR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5 Dikdörtgen"/>
          <p:cNvSpPr/>
          <p:nvPr/>
        </p:nvSpPr>
        <p:spPr>
          <a:xfrm>
            <a:off x="251520" y="2564904"/>
            <a:ext cx="8640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</a:rPr>
              <a:t>hardness and strength (both yield and tensile)</a:t>
            </a:r>
            <a:r>
              <a:rPr lang="tr-TR" sz="2000" b="1" dirty="0" smtClean="0">
                <a:solidFill>
                  <a:schemeClr val="accent3">
                    <a:lumMod val="50000"/>
                  </a:schemeClr>
                </a:solidFill>
              </a:rPr>
              <a:t> ≈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</a:rPr>
              <a:t>plastic deformation</a:t>
            </a:r>
            <a:endParaRPr lang="tr-TR" sz="2000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tr-TR" sz="2000" b="1" dirty="0" smtClean="0">
                <a:solidFill>
                  <a:schemeClr val="accent3">
                    <a:lumMod val="50000"/>
                  </a:schemeClr>
                </a:solidFill>
              </a:rPr>
              <a:t>  </a:t>
            </a:r>
            <a:r>
              <a:rPr lang="tr-TR" sz="2000" b="1" dirty="0" err="1" smtClean="0">
                <a:solidFill>
                  <a:schemeClr val="accent3">
                    <a:lumMod val="50000"/>
                  </a:schemeClr>
                </a:solidFill>
              </a:rPr>
              <a:t>the</a:t>
            </a:r>
            <a:r>
              <a:rPr lang="tr-TR" sz="20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3">
                    <a:lumMod val="50000"/>
                  </a:schemeClr>
                </a:solidFill>
              </a:rPr>
              <a:t>mobility</a:t>
            </a:r>
            <a:r>
              <a:rPr lang="tr-TR" sz="2000" b="1" dirty="0" smtClean="0">
                <a:solidFill>
                  <a:schemeClr val="accent3">
                    <a:lumMod val="50000"/>
                  </a:schemeClr>
                </a:solidFill>
              </a:rPr>
              <a:t> of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</a:rPr>
              <a:t>dislocations</a:t>
            </a:r>
            <a:r>
              <a:rPr lang="tr-TR" sz="2000" b="1" dirty="0" smtClean="0">
                <a:solidFill>
                  <a:schemeClr val="accent3">
                    <a:lumMod val="50000"/>
                  </a:schemeClr>
                </a:solidFill>
              </a:rPr>
              <a:t> ↓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</a:rPr>
              <a:t>, the mechanical strength</a:t>
            </a:r>
            <a:r>
              <a:rPr lang="tr-TR" sz="2000" b="1" dirty="0" smtClean="0">
                <a:solidFill>
                  <a:schemeClr val="accent3">
                    <a:lumMod val="50000"/>
                  </a:schemeClr>
                </a:solidFill>
              </a:rPr>
              <a:t> ↑</a:t>
            </a:r>
            <a:endParaRPr lang="tr-TR" sz="2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6 Dikdörtgen"/>
          <p:cNvSpPr/>
          <p:nvPr/>
        </p:nvSpPr>
        <p:spPr>
          <a:xfrm>
            <a:off x="251520" y="3645024"/>
            <a:ext cx="87129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u="sng" dirty="0" err="1" smtClean="0"/>
              <a:t>Virtually</a:t>
            </a:r>
            <a:r>
              <a:rPr lang="tr-TR" sz="2000" b="1" u="sng" dirty="0" smtClean="0"/>
              <a:t> </a:t>
            </a:r>
            <a:r>
              <a:rPr lang="tr-TR" sz="2000" b="1" u="sng" dirty="0" err="1" smtClean="0"/>
              <a:t>all</a:t>
            </a:r>
            <a:r>
              <a:rPr lang="tr-TR" sz="2000" b="1" u="sng" dirty="0" smtClean="0"/>
              <a:t> </a:t>
            </a:r>
            <a:r>
              <a:rPr lang="tr-TR" sz="2000" b="1" u="sng" dirty="0" err="1" smtClean="0"/>
              <a:t>strengthening</a:t>
            </a:r>
            <a:r>
              <a:rPr lang="tr-TR" sz="2000" b="1" u="sng" dirty="0" smtClean="0"/>
              <a:t> </a:t>
            </a:r>
            <a:r>
              <a:rPr lang="tr-TR" sz="2000" b="1" u="sng" dirty="0" err="1" smtClean="0"/>
              <a:t>techniques</a:t>
            </a:r>
            <a:r>
              <a:rPr lang="tr-TR" sz="2000" b="1" u="sng" dirty="0" smtClean="0"/>
              <a:t> </a:t>
            </a:r>
            <a:r>
              <a:rPr lang="en-US" sz="2000" b="1" u="sng" dirty="0" smtClean="0"/>
              <a:t>rely on this simple principle:</a:t>
            </a:r>
            <a:endParaRPr lang="tr-TR" sz="2000" b="1" u="sng" dirty="0" smtClean="0"/>
          </a:p>
          <a:p>
            <a:pPr algn="just"/>
            <a:r>
              <a:rPr lang="en-US" sz="2000" b="1" dirty="0" smtClean="0">
                <a:solidFill>
                  <a:srgbClr val="C00000"/>
                </a:solidFill>
              </a:rPr>
              <a:t> </a:t>
            </a:r>
            <a:r>
              <a:rPr lang="en-US" sz="2000" b="1" i="1" dirty="0" smtClean="0">
                <a:solidFill>
                  <a:srgbClr val="C00000"/>
                </a:solidFill>
              </a:rPr>
              <a:t>Restricting or hindering dislocation motion renders a</a:t>
            </a:r>
            <a:r>
              <a:rPr lang="tr-TR" sz="2000" b="1" i="1" dirty="0" smtClean="0">
                <a:solidFill>
                  <a:srgbClr val="C00000"/>
                </a:solidFill>
              </a:rPr>
              <a:t> </a:t>
            </a:r>
            <a:r>
              <a:rPr lang="tr-TR" sz="2000" b="1" i="1" dirty="0" err="1" smtClean="0">
                <a:solidFill>
                  <a:srgbClr val="C00000"/>
                </a:solidFill>
              </a:rPr>
              <a:t>material</a:t>
            </a:r>
            <a:r>
              <a:rPr lang="tr-TR" sz="2000" b="1" i="1" dirty="0" smtClean="0">
                <a:solidFill>
                  <a:srgbClr val="C00000"/>
                </a:solidFill>
              </a:rPr>
              <a:t> </a:t>
            </a:r>
            <a:r>
              <a:rPr lang="tr-TR" sz="2000" b="1" i="1" dirty="0" err="1" smtClean="0">
                <a:solidFill>
                  <a:srgbClr val="C00000"/>
                </a:solidFill>
              </a:rPr>
              <a:t>harder</a:t>
            </a:r>
            <a:r>
              <a:rPr lang="tr-TR" sz="2000" b="1" i="1" dirty="0" smtClean="0">
                <a:solidFill>
                  <a:srgbClr val="C00000"/>
                </a:solidFill>
              </a:rPr>
              <a:t> </a:t>
            </a:r>
            <a:r>
              <a:rPr lang="tr-TR" sz="2000" b="1" i="1" dirty="0" err="1" smtClean="0">
                <a:solidFill>
                  <a:srgbClr val="C00000"/>
                </a:solidFill>
              </a:rPr>
              <a:t>and</a:t>
            </a:r>
            <a:r>
              <a:rPr lang="tr-TR" sz="2000" b="1" i="1" dirty="0" smtClean="0">
                <a:solidFill>
                  <a:srgbClr val="C00000"/>
                </a:solidFill>
              </a:rPr>
              <a:t> </a:t>
            </a:r>
            <a:r>
              <a:rPr lang="tr-TR" sz="2000" b="1" i="1" dirty="0" err="1" smtClean="0">
                <a:solidFill>
                  <a:srgbClr val="C00000"/>
                </a:solidFill>
              </a:rPr>
              <a:t>stronger</a:t>
            </a:r>
            <a:r>
              <a:rPr lang="tr-TR" sz="2000" b="1" i="1" dirty="0" smtClean="0">
                <a:solidFill>
                  <a:srgbClr val="C00000"/>
                </a:solidFill>
              </a:rPr>
              <a:t>.</a:t>
            </a:r>
            <a:endParaRPr lang="tr-TR" sz="2000" b="1" dirty="0">
              <a:solidFill>
                <a:srgbClr val="C00000"/>
              </a:solidFill>
            </a:endParaRPr>
          </a:p>
        </p:txBody>
      </p:sp>
      <p:sp>
        <p:nvSpPr>
          <p:cNvPr id="8" name="7 Dikdörtgen"/>
          <p:cNvSpPr/>
          <p:nvPr/>
        </p:nvSpPr>
        <p:spPr>
          <a:xfrm>
            <a:off x="323528" y="5013176"/>
            <a:ext cx="67687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tr-TR" sz="2000" dirty="0" smtClean="0"/>
              <a:t> </a:t>
            </a:r>
            <a:r>
              <a:rPr lang="tr-TR" sz="2000" i="1" dirty="0" err="1" smtClean="0">
                <a:solidFill>
                  <a:srgbClr val="7030A0"/>
                </a:solidFill>
              </a:rPr>
              <a:t>Strengthening</a:t>
            </a:r>
            <a:r>
              <a:rPr lang="tr-TR" sz="2000" i="1" dirty="0" smtClean="0">
                <a:solidFill>
                  <a:srgbClr val="7030A0"/>
                </a:solidFill>
              </a:rPr>
              <a:t> </a:t>
            </a:r>
            <a:r>
              <a:rPr lang="tr-TR" sz="2000" i="1" dirty="0" err="1" smtClean="0">
                <a:solidFill>
                  <a:srgbClr val="7030A0"/>
                </a:solidFill>
              </a:rPr>
              <a:t>mechanisms</a:t>
            </a:r>
            <a:r>
              <a:rPr lang="tr-TR" sz="2000" i="1" dirty="0" smtClean="0">
                <a:solidFill>
                  <a:srgbClr val="7030A0"/>
                </a:solidFill>
              </a:rPr>
              <a:t> </a:t>
            </a:r>
            <a:r>
              <a:rPr lang="tr-TR" sz="2000" i="1" dirty="0" err="1" smtClean="0">
                <a:solidFill>
                  <a:srgbClr val="7030A0"/>
                </a:solidFill>
              </a:rPr>
              <a:t>for</a:t>
            </a:r>
            <a:r>
              <a:rPr lang="tr-TR" sz="2000" i="1" dirty="0" smtClean="0">
                <a:solidFill>
                  <a:srgbClr val="7030A0"/>
                </a:solidFill>
              </a:rPr>
              <a:t> </a:t>
            </a:r>
            <a:r>
              <a:rPr lang="tr-TR" sz="2000" i="1" dirty="0" err="1" smtClean="0">
                <a:solidFill>
                  <a:srgbClr val="7030A0"/>
                </a:solidFill>
              </a:rPr>
              <a:t>single</a:t>
            </a:r>
            <a:r>
              <a:rPr lang="tr-TR" sz="2000" i="1" dirty="0" smtClean="0">
                <a:solidFill>
                  <a:srgbClr val="7030A0"/>
                </a:solidFill>
              </a:rPr>
              <a:t>-</a:t>
            </a:r>
            <a:r>
              <a:rPr lang="tr-TR" sz="2000" i="1" dirty="0" err="1" smtClean="0">
                <a:solidFill>
                  <a:srgbClr val="7030A0"/>
                </a:solidFill>
              </a:rPr>
              <a:t>phase</a:t>
            </a:r>
            <a:r>
              <a:rPr lang="tr-TR" sz="2000" i="1" dirty="0" smtClean="0">
                <a:solidFill>
                  <a:srgbClr val="7030A0"/>
                </a:solidFill>
              </a:rPr>
              <a:t> </a:t>
            </a:r>
            <a:r>
              <a:rPr lang="en-US" sz="2000" i="1" dirty="0" smtClean="0">
                <a:solidFill>
                  <a:srgbClr val="7030A0"/>
                </a:solidFill>
              </a:rPr>
              <a:t>metals</a:t>
            </a:r>
            <a:r>
              <a:rPr lang="en-US" sz="2000" dirty="0" smtClean="0"/>
              <a:t> </a:t>
            </a:r>
            <a:endParaRPr lang="tr-TR" sz="2000" dirty="0" smtClean="0"/>
          </a:p>
          <a:p>
            <a:pPr>
              <a:buFont typeface="Wingdings" pitchFamily="2" charset="2"/>
              <a:buChar char="Ø"/>
            </a:pPr>
            <a:r>
              <a:rPr lang="en-US" sz="2000" b="1" dirty="0" smtClean="0">
                <a:solidFill>
                  <a:srgbClr val="92D050"/>
                </a:solidFill>
              </a:rPr>
              <a:t>grain size reduction</a:t>
            </a:r>
            <a:endParaRPr lang="tr-TR" sz="2000" b="1" dirty="0" smtClean="0">
              <a:solidFill>
                <a:srgbClr val="92D050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2000" b="1" dirty="0" smtClean="0">
                <a:solidFill>
                  <a:srgbClr val="92D050"/>
                </a:solidFill>
              </a:rPr>
              <a:t>solid-solution alloying</a:t>
            </a:r>
            <a:endParaRPr lang="tr-TR" sz="2000" b="1" dirty="0" smtClean="0">
              <a:solidFill>
                <a:srgbClr val="92D050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tr-TR" sz="2000" b="1" dirty="0">
                <a:solidFill>
                  <a:srgbClr val="92D050"/>
                </a:solidFill>
              </a:rPr>
              <a:t>p</a:t>
            </a:r>
            <a:r>
              <a:rPr lang="tr-TR" sz="2000" b="1" dirty="0" smtClean="0">
                <a:solidFill>
                  <a:srgbClr val="92D050"/>
                </a:solidFill>
              </a:rPr>
              <a:t>recipitation strengthening</a:t>
            </a:r>
          </a:p>
          <a:p>
            <a:pPr>
              <a:buFont typeface="Wingdings" pitchFamily="2" charset="2"/>
              <a:buChar char="Ø"/>
            </a:pPr>
            <a:r>
              <a:rPr lang="en-US" sz="2000" b="1" dirty="0" smtClean="0">
                <a:solidFill>
                  <a:srgbClr val="92D050"/>
                </a:solidFill>
              </a:rPr>
              <a:t>strain hardening</a:t>
            </a:r>
            <a:r>
              <a:rPr lang="tr-TR" sz="2000" b="1" dirty="0" smtClean="0">
                <a:solidFill>
                  <a:srgbClr val="92D050"/>
                </a:solidFill>
              </a:rPr>
              <a:t> (</a:t>
            </a:r>
            <a:r>
              <a:rPr lang="tr-TR" sz="2000" b="1" dirty="0" err="1" smtClean="0">
                <a:solidFill>
                  <a:srgbClr val="92D050"/>
                </a:solidFill>
              </a:rPr>
              <a:t>cold</a:t>
            </a:r>
            <a:r>
              <a:rPr lang="tr-TR" sz="2000" b="1" dirty="0" smtClean="0">
                <a:solidFill>
                  <a:srgbClr val="92D050"/>
                </a:solidFill>
              </a:rPr>
              <a:t> </a:t>
            </a:r>
            <a:r>
              <a:rPr lang="tr-TR" sz="2000" b="1" dirty="0" err="1" smtClean="0">
                <a:solidFill>
                  <a:srgbClr val="92D050"/>
                </a:solidFill>
              </a:rPr>
              <a:t>working</a:t>
            </a:r>
            <a:r>
              <a:rPr lang="tr-TR" sz="2000" b="1" dirty="0" smtClean="0">
                <a:solidFill>
                  <a:srgbClr val="92D050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95536" y="476673"/>
            <a:ext cx="8229600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b="1" i="1" dirty="0" err="1" smtClean="0">
                <a:solidFill>
                  <a:srgbClr val="FF0000"/>
                </a:solidFill>
              </a:rPr>
              <a:t>The</a:t>
            </a:r>
            <a:r>
              <a:rPr lang="tr-TR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mechanical </a:t>
            </a:r>
            <a:r>
              <a:rPr lang="en-US" b="1" i="1" dirty="0">
                <a:solidFill>
                  <a:srgbClr val="FF0000"/>
                </a:solidFill>
              </a:rPr>
              <a:t>strengths could </a:t>
            </a:r>
            <a:r>
              <a:rPr lang="en-US" b="1" i="1" dirty="0" smtClean="0">
                <a:solidFill>
                  <a:srgbClr val="FF0000"/>
                </a:solidFill>
              </a:rPr>
              <a:t>be</a:t>
            </a:r>
            <a:r>
              <a:rPr lang="tr-TR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explained </a:t>
            </a:r>
            <a:r>
              <a:rPr lang="en-US" b="1" i="1" dirty="0">
                <a:solidFill>
                  <a:srgbClr val="FF0000"/>
                </a:solidFill>
              </a:rPr>
              <a:t>by a type of linear crystalline defect that has since come to be known </a:t>
            </a:r>
            <a:r>
              <a:rPr lang="en-US" b="1" i="1" dirty="0" smtClean="0">
                <a:solidFill>
                  <a:srgbClr val="FF0000"/>
                </a:solidFill>
              </a:rPr>
              <a:t>as</a:t>
            </a:r>
            <a:r>
              <a:rPr lang="tr-TR" b="1" i="1" dirty="0" smtClean="0">
                <a:solidFill>
                  <a:srgbClr val="FF0000"/>
                </a:solidFill>
              </a:rPr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a </a:t>
            </a:r>
            <a:r>
              <a:rPr lang="en-US" b="1" i="1" dirty="0">
                <a:solidFill>
                  <a:srgbClr val="FF0000"/>
                </a:solidFill>
              </a:rPr>
              <a:t>dislocation</a:t>
            </a:r>
            <a:r>
              <a:rPr lang="en-US" b="1" i="1" dirty="0" smtClean="0">
                <a:solidFill>
                  <a:srgbClr val="FF0000"/>
                </a:solidFill>
              </a:rPr>
              <a:t>.</a:t>
            </a:r>
            <a:r>
              <a:rPr lang="tr-TR" b="1" i="1" dirty="0" smtClean="0">
                <a:solidFill>
                  <a:srgbClr val="FF0000"/>
                </a:solidFill>
              </a:rPr>
              <a:t> (1930s)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4" name="Dikdörtgen 3"/>
          <p:cNvSpPr/>
          <p:nvPr/>
        </p:nvSpPr>
        <p:spPr>
          <a:xfrm>
            <a:off x="2987824" y="2150313"/>
            <a:ext cx="3052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RECALL D</a:t>
            </a:r>
            <a:r>
              <a:rPr lang="tr-TR" sz="2400" b="1" dirty="0" smtClean="0">
                <a:solidFill>
                  <a:srgbClr val="0070C0"/>
                </a:solidFill>
              </a:rPr>
              <a:t>I</a:t>
            </a:r>
            <a:r>
              <a:rPr lang="en-US" sz="2400" b="1" dirty="0" smtClean="0">
                <a:solidFill>
                  <a:srgbClr val="0070C0"/>
                </a:solidFill>
              </a:rPr>
              <a:t>SLOCAT</a:t>
            </a:r>
            <a:r>
              <a:rPr lang="tr-TR" sz="2400" b="1" dirty="0" smtClean="0">
                <a:solidFill>
                  <a:srgbClr val="0070C0"/>
                </a:solidFill>
              </a:rPr>
              <a:t>I</a:t>
            </a:r>
            <a:r>
              <a:rPr lang="en-US" sz="2400" b="1" dirty="0" smtClean="0">
                <a:solidFill>
                  <a:srgbClr val="0070C0"/>
                </a:solidFill>
              </a:rPr>
              <a:t>ONS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9"/>
          <a:stretch/>
        </p:blipFill>
        <p:spPr bwMode="auto">
          <a:xfrm>
            <a:off x="450159" y="2708920"/>
            <a:ext cx="3113729" cy="322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916" y="2952299"/>
            <a:ext cx="3263818" cy="285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ikdörtgen 4"/>
          <p:cNvSpPr/>
          <p:nvPr/>
        </p:nvSpPr>
        <p:spPr>
          <a:xfrm>
            <a:off x="6876256" y="2875002"/>
            <a:ext cx="21833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Screw dislocation</a:t>
            </a:r>
          </a:p>
        </p:txBody>
      </p:sp>
      <p:sp>
        <p:nvSpPr>
          <p:cNvPr id="6" name="Dikdörtgen 5"/>
          <p:cNvSpPr/>
          <p:nvPr/>
        </p:nvSpPr>
        <p:spPr>
          <a:xfrm>
            <a:off x="179512" y="6093296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accent3">
                    <a:lumMod val="50000"/>
                  </a:schemeClr>
                </a:solidFill>
              </a:rPr>
              <a:t>Plastic deformation corresponds to motion of dislocations!</a:t>
            </a:r>
          </a:p>
        </p:txBody>
      </p:sp>
    </p:spTree>
    <p:extLst>
      <p:ext uri="{BB962C8B-B14F-4D97-AF65-F5344CB8AC3E}">
        <p14:creationId xmlns:p14="http://schemas.microsoft.com/office/powerpoint/2010/main" val="149630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ikdörtgen"/>
          <p:cNvSpPr/>
          <p:nvPr/>
        </p:nvSpPr>
        <p:spPr>
          <a:xfrm>
            <a:off x="0" y="190381"/>
            <a:ext cx="9144000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r-TR" sz="3600" b="1" u="sng" dirty="0" err="1" smtClean="0">
                <a:solidFill>
                  <a:schemeClr val="tx2">
                    <a:lumMod val="50000"/>
                  </a:schemeClr>
                </a:solidFill>
              </a:rPr>
              <a:t>Mechanisms</a:t>
            </a:r>
            <a:r>
              <a:rPr lang="tr-TR" sz="3600" b="1" u="sng" dirty="0" smtClean="0">
                <a:solidFill>
                  <a:schemeClr val="tx2">
                    <a:lumMod val="50000"/>
                  </a:schemeClr>
                </a:solidFill>
              </a:rPr>
              <a:t> of </a:t>
            </a:r>
            <a:r>
              <a:rPr lang="tr-TR" sz="3600" b="1" u="sng" dirty="0" err="1" smtClean="0">
                <a:solidFill>
                  <a:schemeClr val="tx2">
                    <a:lumMod val="50000"/>
                  </a:schemeClr>
                </a:solidFill>
              </a:rPr>
              <a:t>Strengthening</a:t>
            </a:r>
            <a:r>
              <a:rPr lang="tr-TR" sz="3600" b="1" u="sng" dirty="0" smtClean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tr-TR" sz="3600" b="1" u="sng" dirty="0" err="1" smtClean="0">
                <a:solidFill>
                  <a:schemeClr val="tx2">
                    <a:lumMod val="50000"/>
                  </a:schemeClr>
                </a:solidFill>
              </a:rPr>
              <a:t>Metals</a:t>
            </a:r>
            <a:endParaRPr lang="tr-TR" sz="3600" b="1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7 Dikdörtgen"/>
          <p:cNvSpPr/>
          <p:nvPr/>
        </p:nvSpPr>
        <p:spPr>
          <a:xfrm>
            <a:off x="251520" y="908720"/>
            <a:ext cx="6768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92D050"/>
                </a:solidFill>
              </a:rPr>
              <a:t>STRENGTHENING BY GRAIN SIZE REDUCTION</a:t>
            </a:r>
            <a:endParaRPr lang="tr-TR" sz="2400" b="1" dirty="0" smtClean="0">
              <a:solidFill>
                <a:srgbClr val="92D05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l="18237" t="9756" r="9202" b="9756"/>
          <a:stretch>
            <a:fillRect/>
          </a:stretch>
        </p:blipFill>
        <p:spPr bwMode="auto">
          <a:xfrm>
            <a:off x="323528" y="3573016"/>
            <a:ext cx="5007829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12 Dikdörtgen"/>
          <p:cNvSpPr/>
          <p:nvPr/>
        </p:nvSpPr>
        <p:spPr>
          <a:xfrm>
            <a:off x="5364088" y="4795897"/>
            <a:ext cx="33843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/>
              <a:t>The motion of a dislocation as</a:t>
            </a:r>
            <a:r>
              <a:rPr lang="tr-TR" sz="1600" dirty="0" smtClean="0"/>
              <a:t> </a:t>
            </a:r>
            <a:r>
              <a:rPr lang="en-US" sz="1600" dirty="0" smtClean="0"/>
              <a:t>it encounters a grain boundary, illustrating</a:t>
            </a:r>
            <a:r>
              <a:rPr lang="tr-TR" sz="1600" dirty="0" smtClean="0"/>
              <a:t> </a:t>
            </a:r>
            <a:r>
              <a:rPr lang="en-US" sz="1600" dirty="0" smtClean="0"/>
              <a:t>how the boundary acts as a barrier to</a:t>
            </a:r>
            <a:r>
              <a:rPr lang="tr-TR" sz="1600" dirty="0" smtClean="0"/>
              <a:t> </a:t>
            </a:r>
            <a:r>
              <a:rPr lang="en-US" sz="1600" dirty="0" smtClean="0"/>
              <a:t>continued slip. Slip planes are discontinuous</a:t>
            </a:r>
            <a:r>
              <a:rPr lang="tr-TR" sz="1600" dirty="0" smtClean="0"/>
              <a:t> </a:t>
            </a:r>
            <a:r>
              <a:rPr lang="en-US" sz="1600" dirty="0" smtClean="0"/>
              <a:t>and change directions across the boundary</a:t>
            </a:r>
            <a:endParaRPr lang="tr-TR" sz="1600" dirty="0"/>
          </a:p>
        </p:txBody>
      </p:sp>
      <p:sp>
        <p:nvSpPr>
          <p:cNvPr id="9" name="8 Dikdörtgen"/>
          <p:cNvSpPr/>
          <p:nvPr/>
        </p:nvSpPr>
        <p:spPr>
          <a:xfrm>
            <a:off x="323528" y="1412776"/>
            <a:ext cx="7632848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Font typeface="Arial" pitchFamily="34" charset="0"/>
              <a:buChar char="•"/>
            </a:pPr>
            <a:r>
              <a:rPr lang="tr-TR" sz="2000" dirty="0" smtClean="0"/>
              <a:t>M</a:t>
            </a:r>
            <a:r>
              <a:rPr lang="en-US" sz="2000" dirty="0" err="1" smtClean="0"/>
              <a:t>echanical</a:t>
            </a:r>
            <a:r>
              <a:rPr lang="en-US" sz="2000" dirty="0" smtClean="0"/>
              <a:t> properties </a:t>
            </a:r>
            <a:r>
              <a:rPr lang="tr-TR" sz="2000" dirty="0" smtClean="0"/>
              <a:t>=f(</a:t>
            </a:r>
            <a:r>
              <a:rPr lang="tr-TR" sz="2000" dirty="0" err="1" smtClean="0"/>
              <a:t>grain</a:t>
            </a:r>
            <a:r>
              <a:rPr lang="tr-TR" sz="2000" dirty="0" smtClean="0"/>
              <a:t> size)</a:t>
            </a:r>
          </a:p>
          <a:p>
            <a:pPr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Grain boundaries are barriers to slip.</a:t>
            </a:r>
          </a:p>
          <a:p>
            <a:pPr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Smaller grain size: more barriers to </a:t>
            </a:r>
            <a:r>
              <a:rPr lang="en-US" sz="2000" dirty="0" err="1" smtClean="0"/>
              <a:t>sli</a:t>
            </a:r>
            <a:r>
              <a:rPr lang="tr-TR" sz="2000" dirty="0" smtClean="0"/>
              <a:t>p</a:t>
            </a:r>
          </a:p>
          <a:p>
            <a:pPr algn="just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Grain size may be controlled by solidification</a:t>
            </a:r>
            <a:r>
              <a:rPr lang="tr-TR" sz="2000" dirty="0" smtClean="0"/>
              <a:t> </a:t>
            </a:r>
            <a:r>
              <a:rPr lang="en-US" sz="2000" dirty="0" smtClean="0"/>
              <a:t>process and by plastic deformation followed</a:t>
            </a:r>
            <a:r>
              <a:rPr lang="tr-TR" sz="2000" dirty="0" smtClean="0"/>
              <a:t> </a:t>
            </a:r>
            <a:r>
              <a:rPr lang="tr-TR" sz="2000" dirty="0" err="1" smtClean="0"/>
              <a:t>by</a:t>
            </a:r>
            <a:r>
              <a:rPr lang="tr-TR" sz="2000" dirty="0" smtClean="0"/>
              <a:t> </a:t>
            </a:r>
            <a:r>
              <a:rPr lang="tr-TR" sz="2000" dirty="0" err="1" smtClean="0"/>
              <a:t>appropriate</a:t>
            </a:r>
            <a:r>
              <a:rPr lang="tr-TR" sz="2000" dirty="0" smtClean="0"/>
              <a:t> </a:t>
            </a:r>
            <a:r>
              <a:rPr lang="tr-TR" sz="2000" dirty="0" err="1" smtClean="0"/>
              <a:t>heat</a:t>
            </a:r>
            <a:r>
              <a:rPr lang="tr-TR" sz="2000" dirty="0" smtClean="0"/>
              <a:t> </a:t>
            </a:r>
            <a:r>
              <a:rPr lang="tr-TR" sz="2000" dirty="0" err="1" smtClean="0"/>
              <a:t>treatment</a:t>
            </a:r>
            <a:r>
              <a:rPr lang="tr-TR" sz="2000" dirty="0" smtClean="0"/>
              <a:t>.</a:t>
            </a:r>
            <a:endParaRPr lang="tr-T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ikdörtgen"/>
          <p:cNvSpPr/>
          <p:nvPr/>
        </p:nvSpPr>
        <p:spPr>
          <a:xfrm>
            <a:off x="0" y="190381"/>
            <a:ext cx="9144000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r-TR" sz="3600" b="1" u="sng" dirty="0" err="1" smtClean="0">
                <a:solidFill>
                  <a:schemeClr val="tx2">
                    <a:lumMod val="50000"/>
                  </a:schemeClr>
                </a:solidFill>
              </a:rPr>
              <a:t>Mechanisms</a:t>
            </a:r>
            <a:r>
              <a:rPr lang="tr-TR" sz="3600" b="1" u="sng" dirty="0" smtClean="0">
                <a:solidFill>
                  <a:schemeClr val="tx2">
                    <a:lumMod val="50000"/>
                  </a:schemeClr>
                </a:solidFill>
              </a:rPr>
              <a:t> of </a:t>
            </a:r>
            <a:r>
              <a:rPr lang="tr-TR" sz="3600" b="1" u="sng" dirty="0" err="1" smtClean="0">
                <a:solidFill>
                  <a:schemeClr val="tx2">
                    <a:lumMod val="50000"/>
                  </a:schemeClr>
                </a:solidFill>
              </a:rPr>
              <a:t>Strengthening</a:t>
            </a:r>
            <a:r>
              <a:rPr lang="tr-TR" sz="3600" b="1" u="sng" dirty="0" smtClean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tr-TR" sz="3600" b="1" u="sng" dirty="0" err="1" smtClean="0">
                <a:solidFill>
                  <a:schemeClr val="tx2">
                    <a:lumMod val="50000"/>
                  </a:schemeClr>
                </a:solidFill>
              </a:rPr>
              <a:t>Metals</a:t>
            </a:r>
            <a:endParaRPr lang="tr-TR" sz="3600" b="1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7 Dikdörtgen"/>
          <p:cNvSpPr/>
          <p:nvPr/>
        </p:nvSpPr>
        <p:spPr>
          <a:xfrm>
            <a:off x="251520" y="908720"/>
            <a:ext cx="6768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92D050"/>
                </a:solidFill>
              </a:rPr>
              <a:t>STRENGTHENING BY GRAIN SIZE REDUCTION</a:t>
            </a:r>
            <a:endParaRPr lang="tr-TR" sz="2400" b="1" dirty="0" smtClean="0">
              <a:solidFill>
                <a:srgbClr val="92D050"/>
              </a:solidFill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84784"/>
            <a:ext cx="3851920" cy="3634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Dikdörtgen"/>
          <p:cNvSpPr/>
          <p:nvPr/>
        </p:nvSpPr>
        <p:spPr>
          <a:xfrm>
            <a:off x="251520" y="52292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dirty="0" smtClean="0"/>
              <a:t>The </a:t>
            </a:r>
            <a:r>
              <a:rPr lang="tr-TR" dirty="0" err="1" smtClean="0"/>
              <a:t>influence</a:t>
            </a:r>
            <a:r>
              <a:rPr lang="tr-TR" dirty="0" smtClean="0"/>
              <a:t> of </a:t>
            </a:r>
            <a:r>
              <a:rPr lang="en-US" dirty="0" smtClean="0"/>
              <a:t>grain size on the yield strength</a:t>
            </a:r>
            <a:r>
              <a:rPr lang="tr-TR" dirty="0" smtClean="0"/>
              <a:t> </a:t>
            </a:r>
            <a:r>
              <a:rPr lang="en-US" dirty="0" smtClean="0"/>
              <a:t>of a 70 Cu–30 Zn brass alloy.</a:t>
            </a:r>
            <a:endParaRPr lang="tr-TR" dirty="0"/>
          </a:p>
        </p:txBody>
      </p:sp>
      <p:sp>
        <p:nvSpPr>
          <p:cNvPr id="12" name="11 Dikdörtgen"/>
          <p:cNvSpPr/>
          <p:nvPr/>
        </p:nvSpPr>
        <p:spPr>
          <a:xfrm>
            <a:off x="4211960" y="16288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i="1" dirty="0" smtClean="0">
                <a:solidFill>
                  <a:schemeClr val="accent2">
                    <a:lumMod val="50000"/>
                  </a:schemeClr>
                </a:solidFill>
              </a:rPr>
              <a:t>“</a:t>
            </a:r>
            <a:r>
              <a:rPr lang="en-US" i="1" dirty="0" smtClean="0">
                <a:solidFill>
                  <a:schemeClr val="accent2">
                    <a:lumMod val="50000"/>
                  </a:schemeClr>
                </a:solidFill>
              </a:rPr>
              <a:t>A fine-grained material (one that has small grains) is harder and stronger than</a:t>
            </a:r>
            <a:r>
              <a:rPr lang="tr-TR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2">
                    <a:lumMod val="50000"/>
                  </a:schemeClr>
                </a:solidFill>
              </a:rPr>
              <a:t>one that is coarse grained</a:t>
            </a:r>
            <a:r>
              <a:rPr lang="tr-TR" i="1" dirty="0" smtClean="0">
                <a:solidFill>
                  <a:schemeClr val="accent2">
                    <a:lumMod val="50000"/>
                  </a:schemeClr>
                </a:solidFill>
              </a:rPr>
              <a:t>”</a:t>
            </a:r>
            <a:r>
              <a:rPr lang="en-US" i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tr-TR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4128" y="3501008"/>
            <a:ext cx="2085975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Dikdörtgen"/>
          <p:cNvSpPr/>
          <p:nvPr/>
        </p:nvSpPr>
        <p:spPr>
          <a:xfrm>
            <a:off x="4355976" y="270892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2100" b="1" dirty="0" smtClean="0">
                <a:solidFill>
                  <a:schemeClr val="accent1">
                    <a:lumMod val="50000"/>
                  </a:schemeClr>
                </a:solidFill>
              </a:rPr>
              <a:t>Hall–</a:t>
            </a:r>
            <a:r>
              <a:rPr lang="tr-TR" sz="2100" b="1" dirty="0" err="1" smtClean="0">
                <a:solidFill>
                  <a:schemeClr val="accent1">
                    <a:lumMod val="50000"/>
                  </a:schemeClr>
                </a:solidFill>
              </a:rPr>
              <a:t>Petch</a:t>
            </a:r>
            <a:r>
              <a:rPr lang="tr-TR" sz="21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tr-TR" sz="2100" b="1" dirty="0" err="1" smtClean="0">
                <a:solidFill>
                  <a:schemeClr val="accent1">
                    <a:lumMod val="50000"/>
                  </a:schemeClr>
                </a:solidFill>
              </a:rPr>
              <a:t>equation</a:t>
            </a:r>
            <a:r>
              <a:rPr lang="tr-TR" sz="2100" b="1" dirty="0" smtClean="0">
                <a:solidFill>
                  <a:schemeClr val="accent1">
                    <a:lumMod val="50000"/>
                  </a:schemeClr>
                </a:solidFill>
              </a:rPr>
              <a:t>:  </a:t>
            </a:r>
            <a:r>
              <a:rPr lang="tr-TR" sz="2100" b="1" dirty="0" err="1" smtClean="0">
                <a:solidFill>
                  <a:schemeClr val="accent1">
                    <a:lumMod val="50000"/>
                  </a:schemeClr>
                </a:solidFill>
              </a:rPr>
              <a:t>dependence</a:t>
            </a:r>
            <a:r>
              <a:rPr lang="tr-TR" sz="2100" b="1" dirty="0" smtClean="0">
                <a:solidFill>
                  <a:schemeClr val="accent1">
                    <a:lumMod val="50000"/>
                  </a:schemeClr>
                </a:solidFill>
              </a:rPr>
              <a:t> of </a:t>
            </a:r>
            <a:r>
              <a:rPr lang="tr-TR" sz="2100" b="1" dirty="0" err="1" smtClean="0">
                <a:solidFill>
                  <a:schemeClr val="accent1">
                    <a:lumMod val="50000"/>
                  </a:schemeClr>
                </a:solidFill>
              </a:rPr>
              <a:t>yield</a:t>
            </a:r>
            <a:r>
              <a:rPr lang="tr-TR" sz="21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tr-TR" sz="2100" b="1" dirty="0" err="1" smtClean="0">
                <a:solidFill>
                  <a:schemeClr val="accent1">
                    <a:lumMod val="50000"/>
                  </a:schemeClr>
                </a:solidFill>
              </a:rPr>
              <a:t>strength</a:t>
            </a:r>
            <a:r>
              <a:rPr lang="tr-TR" sz="2100" b="1" dirty="0" smtClean="0">
                <a:solidFill>
                  <a:schemeClr val="accent1">
                    <a:lumMod val="50000"/>
                  </a:schemeClr>
                </a:solidFill>
              </a:rPr>
              <a:t> on </a:t>
            </a:r>
            <a:r>
              <a:rPr lang="tr-TR" sz="2100" b="1" dirty="0" err="1" smtClean="0">
                <a:solidFill>
                  <a:schemeClr val="accent1">
                    <a:lumMod val="50000"/>
                  </a:schemeClr>
                </a:solidFill>
              </a:rPr>
              <a:t>grain</a:t>
            </a:r>
            <a:r>
              <a:rPr lang="tr-TR" sz="2100" b="1" dirty="0" smtClean="0">
                <a:solidFill>
                  <a:schemeClr val="accent1">
                    <a:lumMod val="50000"/>
                  </a:schemeClr>
                </a:solidFill>
              </a:rPr>
              <a:t> size</a:t>
            </a:r>
            <a:endParaRPr lang="tr-TR" sz="21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16 Dikdörtgen"/>
          <p:cNvSpPr/>
          <p:nvPr/>
        </p:nvSpPr>
        <p:spPr>
          <a:xfrm>
            <a:off x="4355976" y="4293096"/>
            <a:ext cx="4464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d </a:t>
            </a:r>
            <a:r>
              <a:rPr lang="tr-TR" i="1" dirty="0" smtClean="0"/>
              <a:t>: </a:t>
            </a:r>
            <a:r>
              <a:rPr lang="en-US" i="1" dirty="0" smtClean="0"/>
              <a:t>the average grain diameter</a:t>
            </a:r>
            <a:endParaRPr lang="tr-TR" i="1" dirty="0" smtClean="0"/>
          </a:p>
          <a:p>
            <a:r>
              <a:rPr lang="el-GR" dirty="0" smtClean="0"/>
              <a:t>σ</a:t>
            </a:r>
            <a:r>
              <a:rPr lang="en-US" baseline="-25000" dirty="0" smtClean="0"/>
              <a:t>0</a:t>
            </a:r>
            <a:r>
              <a:rPr lang="en-US" dirty="0" smtClean="0"/>
              <a:t> and </a:t>
            </a:r>
            <a:r>
              <a:rPr lang="en-US" i="1" dirty="0" err="1" smtClean="0"/>
              <a:t>k</a:t>
            </a:r>
            <a:r>
              <a:rPr lang="en-US" i="1" baseline="-25000" dirty="0" err="1" smtClean="0"/>
              <a:t>y</a:t>
            </a:r>
            <a:r>
              <a:rPr lang="en-US" i="1" dirty="0" smtClean="0"/>
              <a:t> </a:t>
            </a:r>
            <a:r>
              <a:rPr lang="tr-TR" i="1" dirty="0" smtClean="0"/>
              <a:t>: </a:t>
            </a:r>
            <a:r>
              <a:rPr lang="en-US" i="1" dirty="0" smtClean="0"/>
              <a:t>constants for a particular material</a:t>
            </a:r>
            <a:endParaRPr lang="tr-TR" dirty="0"/>
          </a:p>
        </p:txBody>
      </p:sp>
      <p:sp>
        <p:nvSpPr>
          <p:cNvPr id="18" name="17 Dikdörtgen"/>
          <p:cNvSpPr/>
          <p:nvPr/>
        </p:nvSpPr>
        <p:spPr>
          <a:xfrm>
            <a:off x="4283968" y="508518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</a:rPr>
              <a:t>not valid for both very large (i.e., coarse) grain and extremely fine grain polycrystalline</a:t>
            </a:r>
          </a:p>
          <a:p>
            <a:r>
              <a:rPr lang="tr-TR" i="1" dirty="0">
                <a:solidFill>
                  <a:schemeClr val="accent2">
                    <a:lumMod val="75000"/>
                  </a:schemeClr>
                </a:solidFill>
              </a:rPr>
              <a:t>m</a:t>
            </a:r>
            <a:r>
              <a:rPr lang="tr-TR" i="1" dirty="0" smtClean="0">
                <a:solidFill>
                  <a:schemeClr val="accent2">
                    <a:lumMod val="75000"/>
                  </a:schemeClr>
                </a:solidFill>
              </a:rPr>
              <a:t>aterials!!!</a:t>
            </a:r>
            <a:endParaRPr lang="tr-TR" i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ikdörtgen"/>
          <p:cNvSpPr/>
          <p:nvPr/>
        </p:nvSpPr>
        <p:spPr>
          <a:xfrm>
            <a:off x="0" y="190381"/>
            <a:ext cx="9144000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r-TR" sz="3600" b="1" u="sng" dirty="0" err="1" smtClean="0">
                <a:solidFill>
                  <a:schemeClr val="tx2">
                    <a:lumMod val="50000"/>
                  </a:schemeClr>
                </a:solidFill>
              </a:rPr>
              <a:t>Mechanisms</a:t>
            </a:r>
            <a:r>
              <a:rPr lang="tr-TR" sz="3600" b="1" u="sng" dirty="0" smtClean="0">
                <a:solidFill>
                  <a:schemeClr val="tx2">
                    <a:lumMod val="50000"/>
                  </a:schemeClr>
                </a:solidFill>
              </a:rPr>
              <a:t> of </a:t>
            </a:r>
            <a:r>
              <a:rPr lang="tr-TR" sz="3600" b="1" u="sng" dirty="0" err="1" smtClean="0">
                <a:solidFill>
                  <a:schemeClr val="tx2">
                    <a:lumMod val="50000"/>
                  </a:schemeClr>
                </a:solidFill>
              </a:rPr>
              <a:t>Strengthening</a:t>
            </a:r>
            <a:r>
              <a:rPr lang="tr-TR" sz="3600" b="1" u="sng" dirty="0" smtClean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tr-TR" sz="3600" b="1" u="sng" dirty="0" err="1" smtClean="0">
                <a:solidFill>
                  <a:schemeClr val="tx2">
                    <a:lumMod val="50000"/>
                  </a:schemeClr>
                </a:solidFill>
              </a:rPr>
              <a:t>Metals</a:t>
            </a:r>
            <a:endParaRPr lang="tr-TR" sz="3600" b="1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7 Dikdörtgen"/>
          <p:cNvSpPr/>
          <p:nvPr/>
        </p:nvSpPr>
        <p:spPr>
          <a:xfrm>
            <a:off x="251520" y="908720"/>
            <a:ext cx="6768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tr-TR" sz="2400" b="1" dirty="0" smtClean="0">
                <a:solidFill>
                  <a:srgbClr val="92D050"/>
                </a:solidFill>
              </a:rPr>
              <a:t>SOLID-SOLUTION STRENGTHENING</a:t>
            </a:r>
          </a:p>
        </p:txBody>
      </p:sp>
      <p:sp>
        <p:nvSpPr>
          <p:cNvPr id="13" name="12 Dikdörtgen"/>
          <p:cNvSpPr/>
          <p:nvPr/>
        </p:nvSpPr>
        <p:spPr>
          <a:xfrm>
            <a:off x="323528" y="1340768"/>
            <a:ext cx="8280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tr-TR" sz="2000" dirty="0" smtClean="0"/>
              <a:t> </a:t>
            </a:r>
            <a:r>
              <a:rPr lang="en-US" sz="2000" dirty="0" smtClean="0"/>
              <a:t>alloying with impurity atoms</a:t>
            </a:r>
            <a:r>
              <a:rPr lang="tr-TR" sz="2000" dirty="0" smtClean="0"/>
              <a:t> </a:t>
            </a:r>
            <a:r>
              <a:rPr lang="en-US" sz="2000" dirty="0" smtClean="0"/>
              <a:t>that go into either </a:t>
            </a:r>
            <a:r>
              <a:rPr lang="en-US" sz="2000" dirty="0" err="1" smtClean="0"/>
              <a:t>substitutional</a:t>
            </a:r>
            <a:r>
              <a:rPr lang="en-US" sz="2000" dirty="0" smtClean="0"/>
              <a:t> or interstitial solid solution</a:t>
            </a:r>
            <a:r>
              <a:rPr lang="tr-TR" sz="2000" dirty="0" smtClean="0"/>
              <a:t>.</a:t>
            </a:r>
            <a:endParaRPr lang="tr-TR" sz="2000" dirty="0"/>
          </a:p>
        </p:txBody>
      </p:sp>
      <p:sp>
        <p:nvSpPr>
          <p:cNvPr id="15" name="14 Dikdörtgen"/>
          <p:cNvSpPr/>
          <p:nvPr/>
        </p:nvSpPr>
        <p:spPr>
          <a:xfrm>
            <a:off x="179512" y="1988840"/>
            <a:ext cx="89644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High-purity metals are almost always softer and</a:t>
            </a:r>
            <a:r>
              <a:rPr lang="tr-TR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weaker than alloys composed of the same base metal. </a:t>
            </a:r>
            <a:endParaRPr lang="tr-TR" sz="2000" dirty="0" smtClean="0">
              <a:solidFill>
                <a:srgbClr val="FF0000"/>
              </a:solidFill>
            </a:endParaRPr>
          </a:p>
        </p:txBody>
      </p:sp>
      <p:sp>
        <p:nvSpPr>
          <p:cNvPr id="16" name="15 Dikdörtgen"/>
          <p:cNvSpPr/>
          <p:nvPr/>
        </p:nvSpPr>
        <p:spPr>
          <a:xfrm>
            <a:off x="179512" y="6021288"/>
            <a:ext cx="8964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Variation with nickel content of (</a:t>
            </a:r>
            <a:r>
              <a:rPr lang="en-US" i="1" dirty="0" smtClean="0"/>
              <a:t>a) tensile</a:t>
            </a:r>
            <a:r>
              <a:rPr lang="tr-TR" i="1" dirty="0" smtClean="0"/>
              <a:t> </a:t>
            </a:r>
            <a:r>
              <a:rPr lang="en-US" dirty="0" smtClean="0"/>
              <a:t>strength, (</a:t>
            </a:r>
            <a:r>
              <a:rPr lang="en-US" i="1" dirty="0" smtClean="0"/>
              <a:t>b) yield strength, and (c) ductility (%EL) for</a:t>
            </a:r>
            <a:r>
              <a:rPr lang="tr-TR" i="1" dirty="0" smtClean="0"/>
              <a:t> </a:t>
            </a:r>
            <a:r>
              <a:rPr lang="tr-TR" dirty="0" err="1" smtClean="0"/>
              <a:t>copper</a:t>
            </a:r>
            <a:r>
              <a:rPr lang="tr-TR" dirty="0" smtClean="0"/>
              <a:t>–</a:t>
            </a:r>
            <a:r>
              <a:rPr lang="tr-TR" dirty="0" err="1" smtClean="0"/>
              <a:t>nickel</a:t>
            </a:r>
            <a:r>
              <a:rPr lang="tr-TR" dirty="0" smtClean="0"/>
              <a:t> </a:t>
            </a:r>
            <a:r>
              <a:rPr lang="tr-TR" dirty="0" err="1" smtClean="0"/>
              <a:t>alloys</a:t>
            </a:r>
            <a:r>
              <a:rPr lang="tr-TR" dirty="0" smtClean="0"/>
              <a:t>, </a:t>
            </a:r>
            <a:r>
              <a:rPr lang="tr-TR" dirty="0" err="1" smtClean="0"/>
              <a:t>showing</a:t>
            </a:r>
            <a:r>
              <a:rPr lang="tr-TR" dirty="0" smtClean="0"/>
              <a:t> </a:t>
            </a:r>
            <a:r>
              <a:rPr lang="tr-TR" dirty="0" err="1" smtClean="0"/>
              <a:t>strengthening</a:t>
            </a:r>
            <a:endParaRPr lang="tr-T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3221646"/>
            <a:ext cx="3096344" cy="2329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3221645"/>
            <a:ext cx="2952328" cy="2367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62510" y="3149636"/>
            <a:ext cx="2729970" cy="247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ikdörtgen"/>
          <p:cNvSpPr/>
          <p:nvPr/>
        </p:nvSpPr>
        <p:spPr>
          <a:xfrm>
            <a:off x="0" y="190381"/>
            <a:ext cx="9144000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r-TR" sz="3600" b="1" u="sng" dirty="0" err="1" smtClean="0">
                <a:solidFill>
                  <a:schemeClr val="tx2">
                    <a:lumMod val="50000"/>
                  </a:schemeClr>
                </a:solidFill>
              </a:rPr>
              <a:t>Mechanisms</a:t>
            </a:r>
            <a:r>
              <a:rPr lang="tr-TR" sz="3600" b="1" u="sng" dirty="0" smtClean="0">
                <a:solidFill>
                  <a:schemeClr val="tx2">
                    <a:lumMod val="50000"/>
                  </a:schemeClr>
                </a:solidFill>
              </a:rPr>
              <a:t> of </a:t>
            </a:r>
            <a:r>
              <a:rPr lang="tr-TR" sz="3600" b="1" u="sng" dirty="0" err="1" smtClean="0">
                <a:solidFill>
                  <a:schemeClr val="tx2">
                    <a:lumMod val="50000"/>
                  </a:schemeClr>
                </a:solidFill>
              </a:rPr>
              <a:t>Strengthening</a:t>
            </a:r>
            <a:r>
              <a:rPr lang="tr-TR" sz="3600" b="1" u="sng" dirty="0" smtClean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tr-TR" sz="3600" b="1" u="sng" dirty="0" err="1" smtClean="0">
                <a:solidFill>
                  <a:schemeClr val="tx2">
                    <a:lumMod val="50000"/>
                  </a:schemeClr>
                </a:solidFill>
              </a:rPr>
              <a:t>Metals</a:t>
            </a:r>
            <a:endParaRPr lang="tr-TR" sz="3600" b="1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7 Dikdörtgen"/>
          <p:cNvSpPr/>
          <p:nvPr/>
        </p:nvSpPr>
        <p:spPr>
          <a:xfrm>
            <a:off x="251520" y="908720"/>
            <a:ext cx="6768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tr-TR" sz="2400" b="1" dirty="0" smtClean="0">
                <a:solidFill>
                  <a:srgbClr val="92D050"/>
                </a:solidFill>
              </a:rPr>
              <a:t>SOLID-SOLUTION STRENGTHENING</a:t>
            </a:r>
          </a:p>
        </p:txBody>
      </p:sp>
      <p:sp>
        <p:nvSpPr>
          <p:cNvPr id="10" name="9 Dikdörtgen"/>
          <p:cNvSpPr/>
          <p:nvPr/>
        </p:nvSpPr>
        <p:spPr>
          <a:xfrm>
            <a:off x="251520" y="1340768"/>
            <a:ext cx="85689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i="1" dirty="0" smtClean="0"/>
              <a:t>Alloys are stronger than pure metals</a:t>
            </a:r>
            <a:r>
              <a:rPr lang="tr-TR" sz="2000" b="1" i="1" dirty="0" smtClean="0"/>
              <a:t>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444" y="2636912"/>
            <a:ext cx="4205540" cy="1896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4869160"/>
            <a:ext cx="4054599" cy="1861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Dikdörtgen"/>
          <p:cNvSpPr/>
          <p:nvPr/>
        </p:nvSpPr>
        <p:spPr>
          <a:xfrm>
            <a:off x="4427984" y="270892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tr-TR" sz="1600" dirty="0" smtClean="0"/>
              <a:t>(</a:t>
            </a:r>
            <a:r>
              <a:rPr lang="tr-TR" sz="1600" i="1" dirty="0" smtClean="0"/>
              <a:t>a) </a:t>
            </a:r>
            <a:r>
              <a:rPr lang="tr-TR" sz="1600" i="1" dirty="0" err="1" smtClean="0"/>
              <a:t>Representation</a:t>
            </a:r>
            <a:r>
              <a:rPr lang="tr-TR" sz="1600" i="1" dirty="0" smtClean="0"/>
              <a:t> </a:t>
            </a:r>
            <a:r>
              <a:rPr lang="tr-TR" sz="1600" dirty="0" smtClean="0"/>
              <a:t>of tensile </a:t>
            </a:r>
            <a:r>
              <a:rPr lang="tr-TR" sz="1600" dirty="0" err="1" smtClean="0"/>
              <a:t>lattice</a:t>
            </a:r>
            <a:r>
              <a:rPr lang="tr-TR" sz="1600" dirty="0" smtClean="0"/>
              <a:t> </a:t>
            </a:r>
            <a:r>
              <a:rPr lang="tr-TR" sz="1600" dirty="0" err="1" smtClean="0"/>
              <a:t>strains</a:t>
            </a:r>
            <a:r>
              <a:rPr lang="tr-TR" sz="1600" dirty="0" smtClean="0"/>
              <a:t> </a:t>
            </a:r>
            <a:r>
              <a:rPr lang="en-US" sz="1600" dirty="0" smtClean="0"/>
              <a:t>imposed on host atoms by a</a:t>
            </a:r>
            <a:r>
              <a:rPr lang="tr-TR" sz="1600" dirty="0" smtClean="0"/>
              <a:t> </a:t>
            </a:r>
            <a:r>
              <a:rPr lang="tr-TR" sz="1600" dirty="0" err="1" smtClean="0"/>
              <a:t>smaller</a:t>
            </a:r>
            <a:r>
              <a:rPr lang="tr-TR" sz="1600" dirty="0" smtClean="0"/>
              <a:t> </a:t>
            </a:r>
            <a:r>
              <a:rPr lang="tr-TR" sz="1600" dirty="0" err="1" smtClean="0"/>
              <a:t>substitutional</a:t>
            </a:r>
            <a:r>
              <a:rPr lang="tr-TR" sz="1600" dirty="0" smtClean="0"/>
              <a:t> </a:t>
            </a:r>
            <a:r>
              <a:rPr lang="tr-TR" sz="1600" dirty="0" err="1" smtClean="0"/>
              <a:t>impurity</a:t>
            </a:r>
            <a:r>
              <a:rPr lang="tr-TR" sz="1600" dirty="0" smtClean="0"/>
              <a:t> </a:t>
            </a:r>
            <a:r>
              <a:rPr lang="en-US" sz="1600" dirty="0" smtClean="0"/>
              <a:t>atom. (</a:t>
            </a:r>
            <a:r>
              <a:rPr lang="en-US" sz="1600" i="1" dirty="0" smtClean="0"/>
              <a:t>b) Possible locations of</a:t>
            </a:r>
            <a:r>
              <a:rPr lang="tr-TR" sz="1600" i="1" dirty="0" smtClean="0"/>
              <a:t> </a:t>
            </a:r>
            <a:r>
              <a:rPr lang="tr-TR" sz="1600" dirty="0" err="1" smtClean="0"/>
              <a:t>smaller</a:t>
            </a:r>
            <a:r>
              <a:rPr lang="tr-TR" sz="1600" dirty="0" smtClean="0"/>
              <a:t> </a:t>
            </a:r>
            <a:r>
              <a:rPr lang="tr-TR" sz="1600" dirty="0" err="1" smtClean="0"/>
              <a:t>impurity</a:t>
            </a:r>
            <a:r>
              <a:rPr lang="tr-TR" sz="1600" dirty="0" smtClean="0"/>
              <a:t> </a:t>
            </a:r>
            <a:r>
              <a:rPr lang="tr-TR" sz="1600" dirty="0" err="1" smtClean="0"/>
              <a:t>atoms</a:t>
            </a:r>
            <a:r>
              <a:rPr lang="tr-TR" sz="1600" dirty="0" smtClean="0"/>
              <a:t> </a:t>
            </a:r>
            <a:r>
              <a:rPr lang="tr-TR" sz="1600" dirty="0" err="1" smtClean="0"/>
              <a:t>relative</a:t>
            </a:r>
            <a:r>
              <a:rPr lang="tr-TR" sz="1600" dirty="0" smtClean="0"/>
              <a:t> </a:t>
            </a:r>
            <a:r>
              <a:rPr lang="en-US" sz="1600" dirty="0" smtClean="0"/>
              <a:t>to an edge dislocation such that</a:t>
            </a:r>
            <a:r>
              <a:rPr lang="tr-TR" sz="1600" dirty="0" smtClean="0"/>
              <a:t> </a:t>
            </a:r>
            <a:r>
              <a:rPr lang="en-US" sz="1600" dirty="0" smtClean="0"/>
              <a:t>there is partial cancellation of</a:t>
            </a:r>
            <a:r>
              <a:rPr lang="tr-TR" sz="1600" dirty="0" smtClean="0"/>
              <a:t> </a:t>
            </a:r>
            <a:r>
              <a:rPr lang="tr-TR" sz="1600" dirty="0" err="1" smtClean="0"/>
              <a:t>impurity</a:t>
            </a:r>
            <a:r>
              <a:rPr lang="tr-TR" sz="1600" dirty="0" smtClean="0"/>
              <a:t>–</a:t>
            </a:r>
            <a:r>
              <a:rPr lang="tr-TR" sz="1600" dirty="0" err="1" smtClean="0"/>
              <a:t>dislocation</a:t>
            </a:r>
            <a:r>
              <a:rPr lang="tr-TR" sz="1600" dirty="0" smtClean="0"/>
              <a:t> </a:t>
            </a:r>
            <a:r>
              <a:rPr lang="tr-TR" sz="1600" dirty="0" err="1" smtClean="0"/>
              <a:t>lattice</a:t>
            </a:r>
            <a:r>
              <a:rPr lang="tr-TR" sz="1600" dirty="0" smtClean="0"/>
              <a:t> </a:t>
            </a:r>
            <a:r>
              <a:rPr lang="tr-TR" sz="1600" dirty="0" err="1" smtClean="0"/>
              <a:t>strains</a:t>
            </a:r>
            <a:r>
              <a:rPr lang="tr-TR" sz="1600" dirty="0" smtClean="0"/>
              <a:t>.</a:t>
            </a:r>
            <a:endParaRPr lang="tr-TR" sz="1600" dirty="0"/>
          </a:p>
        </p:txBody>
      </p:sp>
      <p:sp>
        <p:nvSpPr>
          <p:cNvPr id="17" name="16 Dikdörtgen"/>
          <p:cNvSpPr/>
          <p:nvPr/>
        </p:nvSpPr>
        <p:spPr>
          <a:xfrm>
            <a:off x="4572000" y="4853478"/>
            <a:ext cx="41044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sz="1600" i="1" dirty="0" smtClean="0"/>
              <a:t>(a) </a:t>
            </a:r>
            <a:r>
              <a:rPr lang="tr-TR" sz="1600" i="1" dirty="0" err="1" smtClean="0"/>
              <a:t>Representation</a:t>
            </a:r>
            <a:r>
              <a:rPr lang="tr-TR" sz="1600" i="1" dirty="0" smtClean="0"/>
              <a:t> </a:t>
            </a:r>
            <a:r>
              <a:rPr lang="tr-TR" sz="1600" dirty="0" smtClean="0"/>
              <a:t>of </a:t>
            </a:r>
            <a:r>
              <a:rPr lang="tr-TR" sz="1600" dirty="0" err="1" smtClean="0"/>
              <a:t>compressive</a:t>
            </a:r>
            <a:r>
              <a:rPr lang="tr-TR" sz="1600" dirty="0" smtClean="0"/>
              <a:t> </a:t>
            </a:r>
            <a:r>
              <a:rPr lang="tr-TR" sz="1600" dirty="0" err="1" smtClean="0"/>
              <a:t>strains</a:t>
            </a:r>
            <a:r>
              <a:rPr lang="tr-TR" sz="1600" dirty="0" smtClean="0"/>
              <a:t> </a:t>
            </a:r>
            <a:r>
              <a:rPr lang="tr-TR" sz="1600" dirty="0" err="1" smtClean="0"/>
              <a:t>imposed</a:t>
            </a:r>
            <a:r>
              <a:rPr lang="tr-TR" sz="1600" dirty="0" smtClean="0"/>
              <a:t> </a:t>
            </a:r>
            <a:r>
              <a:rPr lang="en-US" sz="1600" dirty="0" smtClean="0"/>
              <a:t>on host atoms by a larger</a:t>
            </a:r>
            <a:r>
              <a:rPr lang="tr-TR" sz="1600" dirty="0" smtClean="0"/>
              <a:t> </a:t>
            </a:r>
            <a:r>
              <a:rPr lang="tr-TR" sz="1600" dirty="0" err="1" smtClean="0"/>
              <a:t>substitutional</a:t>
            </a:r>
            <a:r>
              <a:rPr lang="tr-TR" sz="1600" dirty="0" smtClean="0"/>
              <a:t> </a:t>
            </a:r>
            <a:r>
              <a:rPr lang="tr-TR" sz="1600" dirty="0" err="1" smtClean="0"/>
              <a:t>impurity</a:t>
            </a:r>
            <a:r>
              <a:rPr lang="tr-TR" sz="1600" dirty="0" smtClean="0"/>
              <a:t> atom. </a:t>
            </a:r>
            <a:r>
              <a:rPr lang="en-US" sz="1600" dirty="0" smtClean="0"/>
              <a:t>(</a:t>
            </a:r>
            <a:r>
              <a:rPr lang="en-US" sz="1600" i="1" dirty="0" smtClean="0"/>
              <a:t>b) Possible locations of larger</a:t>
            </a:r>
            <a:r>
              <a:rPr lang="tr-TR" sz="1600" i="1" dirty="0" smtClean="0"/>
              <a:t> </a:t>
            </a:r>
            <a:r>
              <a:rPr lang="en-US" sz="1600" dirty="0" smtClean="0"/>
              <a:t>impurity atoms relative to an</a:t>
            </a:r>
            <a:r>
              <a:rPr lang="tr-TR" sz="1600" dirty="0" smtClean="0"/>
              <a:t> </a:t>
            </a:r>
            <a:r>
              <a:rPr lang="tr-TR" sz="1600" dirty="0" err="1" smtClean="0"/>
              <a:t>edge</a:t>
            </a:r>
            <a:r>
              <a:rPr lang="tr-TR" sz="1600" dirty="0" smtClean="0"/>
              <a:t> </a:t>
            </a:r>
            <a:r>
              <a:rPr lang="tr-TR" sz="1600" dirty="0" err="1" smtClean="0"/>
              <a:t>dislocation</a:t>
            </a:r>
            <a:r>
              <a:rPr lang="tr-TR" sz="1600" dirty="0" smtClean="0"/>
              <a:t> </a:t>
            </a:r>
            <a:r>
              <a:rPr lang="tr-TR" sz="1600" dirty="0" err="1" smtClean="0"/>
              <a:t>such</a:t>
            </a:r>
            <a:r>
              <a:rPr lang="tr-TR" sz="1600" dirty="0" smtClean="0"/>
              <a:t> </a:t>
            </a:r>
            <a:r>
              <a:rPr lang="tr-TR" sz="1600" dirty="0" err="1" smtClean="0"/>
              <a:t>that</a:t>
            </a:r>
            <a:r>
              <a:rPr lang="tr-TR" sz="1600" dirty="0" smtClean="0"/>
              <a:t> </a:t>
            </a:r>
            <a:r>
              <a:rPr lang="en-US" sz="1600" dirty="0" smtClean="0"/>
              <a:t>there is partial cancellation of</a:t>
            </a:r>
            <a:r>
              <a:rPr lang="tr-TR" sz="1600" dirty="0" smtClean="0"/>
              <a:t> </a:t>
            </a:r>
            <a:r>
              <a:rPr lang="tr-TR" sz="1600" dirty="0" err="1" smtClean="0"/>
              <a:t>impurity</a:t>
            </a:r>
            <a:r>
              <a:rPr lang="tr-TR" sz="1600" dirty="0" smtClean="0"/>
              <a:t>–</a:t>
            </a:r>
            <a:r>
              <a:rPr lang="tr-TR" sz="1600" dirty="0" err="1" smtClean="0"/>
              <a:t>dislocation</a:t>
            </a:r>
            <a:r>
              <a:rPr lang="tr-TR" sz="1600" dirty="0" smtClean="0"/>
              <a:t> </a:t>
            </a:r>
            <a:r>
              <a:rPr lang="tr-TR" sz="1600" dirty="0" err="1" smtClean="0"/>
              <a:t>lattice</a:t>
            </a:r>
            <a:endParaRPr lang="tr-TR" sz="1600" dirty="0" smtClean="0"/>
          </a:p>
          <a:p>
            <a:pPr algn="just"/>
            <a:r>
              <a:rPr lang="tr-TR" sz="1600" dirty="0" err="1" smtClean="0"/>
              <a:t>strains</a:t>
            </a:r>
            <a:r>
              <a:rPr lang="tr-TR" sz="1600" dirty="0" smtClean="0"/>
              <a:t>.</a:t>
            </a:r>
            <a:endParaRPr lang="tr-TR" sz="1600" dirty="0"/>
          </a:p>
        </p:txBody>
      </p:sp>
      <p:sp>
        <p:nvSpPr>
          <p:cNvPr id="18" name="17 Dikdörtgen"/>
          <p:cNvSpPr/>
          <p:nvPr/>
        </p:nvSpPr>
        <p:spPr>
          <a:xfrm>
            <a:off x="251520" y="1772816"/>
            <a:ext cx="74168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</a:rPr>
              <a:t>• Impurity atoms distort the lattice &amp; generate stress.</a:t>
            </a:r>
          </a:p>
          <a:p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</a:rPr>
              <a:t>• Stress can produce a barrier to dislocation motion.</a:t>
            </a:r>
            <a:endParaRPr lang="tr-TR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ikdörtgen"/>
          <p:cNvSpPr/>
          <p:nvPr/>
        </p:nvSpPr>
        <p:spPr>
          <a:xfrm>
            <a:off x="0" y="190381"/>
            <a:ext cx="9144000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r-TR" sz="3600" b="1" u="sng" dirty="0" err="1" smtClean="0">
                <a:solidFill>
                  <a:schemeClr val="tx2">
                    <a:lumMod val="50000"/>
                  </a:schemeClr>
                </a:solidFill>
              </a:rPr>
              <a:t>Mechanisms</a:t>
            </a:r>
            <a:r>
              <a:rPr lang="tr-TR" sz="3600" b="1" u="sng" dirty="0" smtClean="0">
                <a:solidFill>
                  <a:schemeClr val="tx2">
                    <a:lumMod val="50000"/>
                  </a:schemeClr>
                </a:solidFill>
              </a:rPr>
              <a:t> of </a:t>
            </a:r>
            <a:r>
              <a:rPr lang="tr-TR" sz="3600" b="1" u="sng" dirty="0" err="1" smtClean="0">
                <a:solidFill>
                  <a:schemeClr val="tx2">
                    <a:lumMod val="50000"/>
                  </a:schemeClr>
                </a:solidFill>
              </a:rPr>
              <a:t>Strengthening</a:t>
            </a:r>
            <a:r>
              <a:rPr lang="tr-TR" sz="3600" b="1" u="sng" dirty="0" smtClean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tr-TR" sz="3600" b="1" u="sng" dirty="0" err="1" smtClean="0">
                <a:solidFill>
                  <a:schemeClr val="tx2">
                    <a:lumMod val="50000"/>
                  </a:schemeClr>
                </a:solidFill>
              </a:rPr>
              <a:t>Metals</a:t>
            </a:r>
            <a:endParaRPr lang="tr-TR" sz="3600" b="1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7 Dikdörtgen"/>
          <p:cNvSpPr/>
          <p:nvPr/>
        </p:nvSpPr>
        <p:spPr>
          <a:xfrm>
            <a:off x="251520" y="908720"/>
            <a:ext cx="6768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tr-TR" sz="2400" b="1" dirty="0" smtClean="0">
                <a:solidFill>
                  <a:srgbClr val="92D050"/>
                </a:solidFill>
              </a:rPr>
              <a:t>PRECIPITATION STRENGTHENING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484784"/>
            <a:ext cx="8964488" cy="5192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ikdörtgen"/>
          <p:cNvSpPr/>
          <p:nvPr/>
        </p:nvSpPr>
        <p:spPr>
          <a:xfrm>
            <a:off x="0" y="5489937"/>
            <a:ext cx="89644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sz="1600" dirty="0" smtClean="0"/>
              <a:t>A </a:t>
            </a:r>
            <a:r>
              <a:rPr lang="tr-TR" sz="1600" dirty="0" err="1" smtClean="0"/>
              <a:t>transmission</a:t>
            </a:r>
            <a:r>
              <a:rPr lang="tr-TR" sz="1600" dirty="0" smtClean="0"/>
              <a:t> </a:t>
            </a:r>
            <a:r>
              <a:rPr lang="tr-TR" sz="1600" dirty="0" err="1" smtClean="0"/>
              <a:t>electron</a:t>
            </a:r>
            <a:r>
              <a:rPr lang="tr-TR" sz="1600" dirty="0" smtClean="0"/>
              <a:t> </a:t>
            </a:r>
            <a:r>
              <a:rPr lang="tr-TR" sz="1600" dirty="0" err="1" smtClean="0"/>
              <a:t>micrograph</a:t>
            </a:r>
            <a:r>
              <a:rPr lang="tr-TR" sz="1600" dirty="0" smtClean="0"/>
              <a:t> </a:t>
            </a:r>
            <a:r>
              <a:rPr lang="tr-TR" sz="1600" dirty="0" err="1" smtClean="0"/>
              <a:t>showing</a:t>
            </a:r>
            <a:r>
              <a:rPr lang="tr-TR" sz="1600" dirty="0" smtClean="0"/>
              <a:t> </a:t>
            </a:r>
            <a:r>
              <a:rPr lang="tr-TR" sz="1600" dirty="0" err="1" smtClean="0"/>
              <a:t>the</a:t>
            </a:r>
            <a:r>
              <a:rPr lang="tr-TR" sz="1600" dirty="0" smtClean="0"/>
              <a:t> </a:t>
            </a:r>
            <a:r>
              <a:rPr lang="tr-TR" sz="1600" dirty="0" err="1" smtClean="0"/>
              <a:t>microstructure</a:t>
            </a:r>
            <a:r>
              <a:rPr lang="tr-TR" sz="1600" dirty="0" smtClean="0"/>
              <a:t> </a:t>
            </a:r>
            <a:r>
              <a:rPr lang="en-US" sz="1600" dirty="0" smtClean="0"/>
              <a:t>of a 7150-T651 aluminum alloy (6.2 Zn,</a:t>
            </a:r>
            <a:r>
              <a:rPr lang="tr-TR" sz="1600" dirty="0" smtClean="0"/>
              <a:t> </a:t>
            </a:r>
            <a:r>
              <a:rPr lang="en-US" sz="1600" dirty="0" smtClean="0"/>
              <a:t>2.3 Cu, 2.3 Mg, 0.12 Zr, the balance Al)</a:t>
            </a:r>
            <a:r>
              <a:rPr lang="tr-TR" sz="1600" dirty="0" smtClean="0"/>
              <a:t> </a:t>
            </a:r>
            <a:r>
              <a:rPr lang="en-US" sz="1600" dirty="0" smtClean="0"/>
              <a:t>that has been precipitation hardened.</a:t>
            </a:r>
            <a:r>
              <a:rPr lang="tr-TR" sz="1600" dirty="0" smtClean="0"/>
              <a:t> </a:t>
            </a:r>
            <a:r>
              <a:rPr lang="en-US" sz="1600" dirty="0" smtClean="0"/>
              <a:t>The light matrix phase in the</a:t>
            </a:r>
            <a:r>
              <a:rPr lang="tr-TR" sz="1600" dirty="0" smtClean="0"/>
              <a:t> </a:t>
            </a:r>
            <a:r>
              <a:rPr lang="en-US" sz="1600" dirty="0" smtClean="0"/>
              <a:t>micrograph is an aluminum solid</a:t>
            </a:r>
            <a:r>
              <a:rPr lang="tr-TR" sz="1600" dirty="0" smtClean="0"/>
              <a:t> </a:t>
            </a:r>
            <a:r>
              <a:rPr lang="en-US" sz="1600" dirty="0" smtClean="0"/>
              <a:t>solution. The majority of the small</a:t>
            </a:r>
            <a:r>
              <a:rPr lang="tr-TR" sz="1600" dirty="0" smtClean="0"/>
              <a:t> </a:t>
            </a:r>
            <a:r>
              <a:rPr lang="tr-TR" sz="1600" dirty="0" err="1" smtClean="0"/>
              <a:t>plate</a:t>
            </a:r>
            <a:r>
              <a:rPr lang="tr-TR" sz="1600" dirty="0" smtClean="0"/>
              <a:t>-</a:t>
            </a:r>
            <a:r>
              <a:rPr lang="tr-TR" sz="1600" dirty="0" err="1" smtClean="0"/>
              <a:t>shaped</a:t>
            </a:r>
            <a:r>
              <a:rPr lang="tr-TR" sz="1600" dirty="0" smtClean="0"/>
              <a:t> </a:t>
            </a:r>
            <a:r>
              <a:rPr lang="tr-TR" sz="1600" dirty="0" err="1" smtClean="0"/>
              <a:t>dark</a:t>
            </a:r>
            <a:r>
              <a:rPr lang="tr-TR" sz="1600" dirty="0" smtClean="0"/>
              <a:t> </a:t>
            </a:r>
            <a:r>
              <a:rPr lang="tr-TR" sz="1600" dirty="0" err="1" smtClean="0"/>
              <a:t>precipitate</a:t>
            </a:r>
            <a:r>
              <a:rPr lang="tr-TR" sz="1600" dirty="0" smtClean="0"/>
              <a:t> </a:t>
            </a:r>
            <a:r>
              <a:rPr lang="tr-TR" sz="1600" dirty="0" err="1" smtClean="0"/>
              <a:t>particles</a:t>
            </a:r>
            <a:r>
              <a:rPr lang="tr-TR" sz="1600" dirty="0" smtClean="0"/>
              <a:t> </a:t>
            </a:r>
            <a:r>
              <a:rPr lang="en-US" sz="1600" dirty="0" smtClean="0"/>
              <a:t>are a transition </a:t>
            </a:r>
            <a:r>
              <a:rPr lang="el-GR" sz="1600" dirty="0" smtClean="0"/>
              <a:t>ή</a:t>
            </a:r>
            <a:r>
              <a:rPr lang="tr-TR" sz="1600" dirty="0" smtClean="0"/>
              <a:t> </a:t>
            </a:r>
            <a:r>
              <a:rPr lang="en-US" sz="1600" i="1" dirty="0" smtClean="0"/>
              <a:t>phase, the remainder</a:t>
            </a:r>
            <a:r>
              <a:rPr lang="tr-TR" sz="1600" i="1" dirty="0" smtClean="0"/>
              <a:t> </a:t>
            </a:r>
            <a:r>
              <a:rPr lang="tr-TR" sz="1600" dirty="0" err="1" smtClean="0"/>
              <a:t>being</a:t>
            </a:r>
            <a:r>
              <a:rPr lang="tr-TR" sz="1600" dirty="0" smtClean="0"/>
              <a:t> </a:t>
            </a:r>
            <a:r>
              <a:rPr lang="tr-TR" sz="1600" dirty="0" err="1" smtClean="0"/>
              <a:t>the</a:t>
            </a:r>
            <a:r>
              <a:rPr lang="tr-TR" sz="1600" dirty="0" smtClean="0"/>
              <a:t> </a:t>
            </a:r>
            <a:r>
              <a:rPr lang="tr-TR" sz="1600" dirty="0" err="1" smtClean="0"/>
              <a:t>equilibrium</a:t>
            </a:r>
            <a:r>
              <a:rPr lang="tr-TR" sz="1600" dirty="0" smtClean="0"/>
              <a:t> </a:t>
            </a:r>
            <a:r>
              <a:rPr lang="el-GR" sz="1600" dirty="0" smtClean="0"/>
              <a:t>η</a:t>
            </a:r>
            <a:r>
              <a:rPr lang="tr-TR" sz="1600" dirty="0" smtClean="0"/>
              <a:t> (MgZn2) </a:t>
            </a:r>
            <a:r>
              <a:rPr lang="en-US" sz="1600" dirty="0" smtClean="0"/>
              <a:t>phase. Note that grain boundaries are</a:t>
            </a:r>
            <a:r>
              <a:rPr lang="tr-TR" sz="1600" dirty="0" smtClean="0"/>
              <a:t> </a:t>
            </a:r>
            <a:r>
              <a:rPr lang="en-US" sz="1600" dirty="0" smtClean="0"/>
              <a:t>“decorated” by some of these particles.</a:t>
            </a:r>
            <a:r>
              <a:rPr lang="tr-TR" sz="1600" dirty="0" smtClean="0"/>
              <a:t> 90,000X.</a:t>
            </a:r>
            <a:endParaRPr lang="tr-TR" sz="1600" dirty="0"/>
          </a:p>
        </p:txBody>
      </p:sp>
      <p:sp>
        <p:nvSpPr>
          <p:cNvPr id="5" name="4 Dikdörtgen"/>
          <p:cNvSpPr/>
          <p:nvPr/>
        </p:nvSpPr>
        <p:spPr>
          <a:xfrm>
            <a:off x="0" y="190381"/>
            <a:ext cx="9144000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r-TR" sz="3600" b="1" u="sng" dirty="0" err="1" smtClean="0">
                <a:solidFill>
                  <a:schemeClr val="tx2">
                    <a:lumMod val="50000"/>
                  </a:schemeClr>
                </a:solidFill>
              </a:rPr>
              <a:t>Mechanisms</a:t>
            </a:r>
            <a:r>
              <a:rPr lang="tr-TR" sz="3600" b="1" u="sng" dirty="0" smtClean="0">
                <a:solidFill>
                  <a:schemeClr val="tx2">
                    <a:lumMod val="50000"/>
                  </a:schemeClr>
                </a:solidFill>
              </a:rPr>
              <a:t> of </a:t>
            </a:r>
            <a:r>
              <a:rPr lang="tr-TR" sz="3600" b="1" u="sng" dirty="0" err="1" smtClean="0">
                <a:solidFill>
                  <a:schemeClr val="tx2">
                    <a:lumMod val="50000"/>
                  </a:schemeClr>
                </a:solidFill>
              </a:rPr>
              <a:t>Strengthening</a:t>
            </a:r>
            <a:r>
              <a:rPr lang="tr-TR" sz="3600" b="1" u="sng" dirty="0" smtClean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tr-TR" sz="3600" b="1" u="sng" dirty="0" err="1" smtClean="0">
                <a:solidFill>
                  <a:schemeClr val="tx2">
                    <a:lumMod val="50000"/>
                  </a:schemeClr>
                </a:solidFill>
              </a:rPr>
              <a:t>Metals</a:t>
            </a:r>
            <a:endParaRPr lang="tr-TR" sz="3600" b="1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5 Dikdörtgen"/>
          <p:cNvSpPr/>
          <p:nvPr/>
        </p:nvSpPr>
        <p:spPr>
          <a:xfrm>
            <a:off x="251520" y="908720"/>
            <a:ext cx="6768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tr-TR" sz="2400" b="1" dirty="0" smtClean="0">
                <a:solidFill>
                  <a:srgbClr val="92D050"/>
                </a:solidFill>
              </a:rPr>
              <a:t>PRECIPITATION STRENGTHENING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772816"/>
            <a:ext cx="5504656" cy="3661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Dikdörtgen"/>
          <p:cNvSpPr/>
          <p:nvPr/>
        </p:nvSpPr>
        <p:spPr>
          <a:xfrm>
            <a:off x="251520" y="1340768"/>
            <a:ext cx="49345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Example: aluminum alloys used for airplanes</a:t>
            </a:r>
            <a:endParaRPr lang="tr-TR" sz="2000" b="1" dirty="0">
              <a:solidFill>
                <a:srgbClr val="FF0000"/>
              </a:solidFill>
            </a:endParaRPr>
          </a:p>
        </p:txBody>
      </p:sp>
      <p:sp>
        <p:nvSpPr>
          <p:cNvPr id="8196" name="AutoShape 4" descr="data:image/jpeg;base64,/9j/4AAQSkZJRgABAQAAAQABAAD/2wCEAAkGBxAQDw8PDw8QEA8PDxAPFA8UDw8QDw8XFBYWGBQXFhQYHiggGBwnGxQUITEhJSkrMC4uGB8zODMsNyktLisBCgoKDg0OFxAQFywkHCQsLCwsLCwsLCwsLC0sLCwsLCwsLCwsLCwsLCwsLC4tLCwsLCwsLCwtLC0sLCw3LCwsLP/AABEIALgBEgMBIgACEQEDEQH/xAAcAAEAAgMBAQEAAAAAAAAAAAAAAQUDBAYHAgj/xABBEAACAQIEAggDBQQJBQEAAAABAgADEQQSITEFQQYTIlFhcYGRMqGxBxRCUtEVI3LBM1NigoOSorLwQ1RzwuEW/8QAGgEBAQEBAQEBAAAAAAAAAAAAAAECAwQFBv/EAC4RAQEAAgEDAwMACgMAAAAAAAABAhEDEkFRBBMhBTHwImGBkaGiscHR4RRCcf/aAAwDAQACEQMRAD8A1okxPQ86IkxAiJMQiIkxAiJMQIiTIgIiICIiAiIgIiICRJiBESYgRERAiJMQIiIgREmIEREQJkREDJEmIVESYgRJiICRJiBESYgREmJBEREBERAREQEREBERCIiTECIkmRCkiTECIkyIERJiERERCoiTEDJEmIVE+FqqSQGUkbgEEj0lLxksKhGY5SAQtzlHLbzBmvg65puGF7aXANsw5iebP1PTlrT7fp/o3vcPXM/mzcmv610sT5puGUMNiLz7nol2+LljcbZZ8xESYlREREIREQEREBERIEREBERASJMQIiTIgJEmIERJkQERECIiJQkSYgREmIGSIiRpU8ep/A3iV/mPoZUidBxWnmot/Zs3tv8AK8x9EeD08VW/fNloIVB1ymoz3yIG5XsfHSw3ng9Rj+n/AOv1P0r1Mx9LvL/rb/n+7BwfEgXpsTqRl7ud/wCXzlvLHph0Qo0KH3rCBk6ojPTzs4yk2zKWJIIJF9bW7ra02BxHWIDzGh8519Pnr9C/seD6nxYcs/5XF9r8Zfqvn9v592xERPU+IREQEiIgIiICTEQEiTECIkxAiJMKpJsASe4amBETfw/B8Q+1JgO9uz9ZaYbonUNuscKCdhqT5EzNzxndqYZXs5yLTr6uB4fTQM7Uwu+YO5Daqo7RJG7oO67CbfDcTh+uGHpYcrVv21KqpphVBqkst1OUvTQ5Se01uRIz7niNzi81yB4ZW7OWmzBlVgQpI1Gx7iNR6TIOCYk7UW/0/rPTBSHkJ9qk5e/fDfsx5e/BcSN6D/I/QzTq0HT40Zf4lI+s9C6V9JsLwyiK2JLdslUpIoarVI1bKCQLAEXJIGo5kA8/U+0DDucWiYHE1nwa0mq00SnUYZyFddCRmRmCkeDEXCkzU5cvCXix8uZkTFjuk+Frl3pYPF4ZqahnRqajsk2LgX2BIvzsb2IBtkRwwDKQVIuCDcETtjluOOWOkxESoREQMkREK+XTMCp2II95t9F8IG4VxANa7Gt6GnSRl9mF5rTe4ErNheI4WkL1alQ5RewAroqlieSjK59LbkA+fnn2r6PoeSzHLHffG/uv+46JMSa/BnqVDdn4fVLHvZabAt7i88u4fiercH8J0M7ziXCxguGVusrVKz9UKCguwop1hC2p0r2FgSbm50O2086njts1e79B6Di4+Tj5cfvhldOqiV/CMTdch3UaeXd6Swn0ePOZ4yx+W9V6bL0/Llx5dv4ztSIibeciIgIk2n1SpMxsqlj3AE/SQfES1w/AMQ/4Mo72NvkJaYboif8AqVPRRb5mZueM7tTDK9nLWn0lMsbKCx7gCT8p3uG6M4dN0zH+0S3y2lpSwaLoqgeQAnO807Nzhvd59h+BYh9qeUd7G3y3lphuiLH+kqW8FH8z+k66pURASzKAGVCSdmYgKPMllAHiJjwmOp1b9UcwAU5rEDtDMN/Ag+TCc7zZVucWMUWI4LhcNTNWoj1LWAUdt3YmwVV0BJ/UmwlxgsIgRSKQp3AOSwuL7A25zdzTGG7yOfeBa58fEazncrfvXWTGT4in4zUqqxNPrMlMpTZValSDl+0753sQEpg6g2uxJByWlNXwvWVaorVlfOtOjTamlR6tFncUsQym3ZzDEU1BDXCXG9O8uxh0NIqELl6bgiobs17ghri2oqOSCPxHvm4GylrWUZ82lhe+rXA72ufG83OSz7M9O1N9xY9SjU6j0wMMjAtSo0qq06bsqshBNusVWsG1auQbhZdcJoBKakqi1uryOVLlc5JeplLEkjrHc33PPaYqdgAMxNnz301Nre0kVh2grWOa5O+uh+kzcrVkWKk6XIJJ5C2gJI5nlYTLnlT1+oJdjbloBtba0x18QrfETbawdlHyMyrfxvDMNXenUr4ejWel8DVKSVDT1v2cwNtQNu6bNIIgsiqguTZVCi53OnOUtTigHOV2L6RIgvmHvA6p2Q/FacP00w+Hpmm1MqHdsuUWF9Cb29Jz3GunZF1pG57+QnPcKqVcTXOIqszBL2J2JI2HkDf2nXjl3HLkssXsSYnreZESYgb1M4F/6PH0D4dbSJ+omyvCA3wV6beVj9DPGalW5OxPMnUmfS12BBAS459VRv75bzh1ZeXfU8PY24HV5FD6n9J9cJweIw+KFUKGpPT6uqocZtyVYA7kG/oTPIl4xWTVXZf4a2JT5K4E3aXSjHAdjEV0PjWNQW8mB+smVuU1W+POYW2Ttp6d02+9Yrq6VGgxo0znLZqYNR7EDQtsAT538BORfgeKG+HqegB+hlXS6a8RTfEhv4qVI/QTaT7RMaNzQb+Kgyn/AEtOF4pX0/TfVOThwmGOOOp+eWVcJiKbA9TWBGt+qqfpLrDVi41VkbmrKy+19xKzD/aTiDvQwrf44of72mxR+07YPgxoLXWuTf3Sb45cL8OfrfW4+qxkzw1lPtZfzcWEyU6TNoqsx7gCfpNQfaThvx4SqOejUm+tptUPtDwHOniKf+Gh/wBrTt7v6nzPbnlZ0Oj+Ie3ZCgi/aNreFpaYXoj/AFlQ+Si3zMpqf2gcP/7munnTri3tLjD8ar1adCpRWoy1aaVCxqZStwDbKx10Npi8mTUwxXWF6P0EAXJmF83a7WtrX120llSwaqLBQB4Cc/hMVxCoezRKDbNUq0wPQBGJld0p4xTwQFTGVyWzA5AxKZgabAKNNjTpmyjTc2vrjVvd0+J2dOnE6IdqbuisGUKA2bOHKBCLd5q0x/eHfIXiwcA0aVSoGAIbLkQ5lVl7R8KiH37jOE6NdNsDVqZaPV0ahVECtTAUhAAoDXGtkQa2+Fe6dcvF3OxpHyBP0aS46JdtuocW4OU0qIIaxINRwStUKd7aE0Db+y45i01MCWJL16hGYkKpyKBmcr6gNTH+GDzImv8AtKp3J/lf9Z8txLKC1VkRLi7EMFF9BfnvaZ+VbtDB0qaZERQoZGta4ugUIdeYCJbuyiZesAFhYAaAchK5eIo21SmQfFvqDPipXJF1IJ/LcE+h5+wjVNt+rX0NiAbG19QPSaxxBBuXJ8LAL+vzlFX4qBfWV9fjSjn85DbqKmOHfNWpjx3zj8R0gUfilRiek6j8UsxqdUd9U4mO+aj8VUEnNvbTTf8A5b2nnOI6Ssdr+ew+crqvG6h2YDluTNdFTrem1+PKPxfOVOL6UKNjeeeVeIOd3PpMKu7kKgZmYkAC7E2BJ0HgD7TXQz1OuxnShz8OniTKHFcUZr5nv4X0lXRpPUemoVr1LZbiwa9wLE6EaHXwPdOq4b0VRbNXOc/kF8vqefymph4Zt8qvhnDqmJa/w0xu5GnkBznZYegtNQiCyqLD/wC+MyJTsAFWwAsABYD0n11Z7jO2OMxc7bXzIIY6IhdzoqDdj58huSeQBMyCi3dIbrkJ6uolK6lS5ALjUG63+E6b7jl3xnlqfDpwYTLkky+J33+bVOI4sabvTemFdGZGXODlZTYi40Oo5SJH7Kp88XSv/dP/ALxPL18z9FMPpPfX8z5fjtAg9bQrp/5KAIPsTMP3nhj7iip8aD0vnlE6GYqmHpt8SI3mqmerVfmtxxfHcPhlemMOosVvmV2YNmOlrkjl85ecB6BNikzVcXRw99QoanVcDxAYfX3lh+yMKSC+HRwLArmdMwAsO0uo5e0oOkXBqOe+HwjUkCDcmsM2tze5IG055St42Pt+glVqvVUcRSclrK1RXo5h3lRnIExcZ6AcQwtJ61SnSalTGZnSuhAHk2UncaAXmboA7/f6atVcKl3KGoctgDc227h/enovSigcdSTDjEdTT6wPUIXOzhQbKNQBqb3N9hpOdy1W5JY8QoYJi1lR6j2JyojO9hvZRraYqtUglfhINip0YeBB2nvXR3h2FwK5MOjZ3y56zdqo9vzPoABqcosPCbj8TNbRsNdbjWsE8dcpudvrHWdD87gHS5v6mw8BMtOoviLT13pTwHCtmrDD0ctiXyoqMttyCtjaeZYDhwrVMlMimmbtVWzMlMeNtWPh9N5qWX5Zs01eHYbrKihlLDMDYaFwPwr4nQaT9B9FuA08JTBbWswBbUlad/wJ4Da/O1545wcnhmKNZir2zIlVSuXXmDrlJHfY6z1MdKKRAZailWFwb7g7TGdbw+HXV8SEpu+nYRm9gT/Kfmv7SOKtiOJV7sSlAigg5DKO2fNnLN6z2DE9JqRRlLizKynXkRb+c8Q6S0Sa9WqNQzDMRsrbX8ja4MvGmdVmDcrUQjfOv1EuuLYbqa7oOz8LC2mjqG/nMPRThDYnEpqEo02FSpVbSmiqQTduX6Tc6TY5cRjK9akLUWcLTvoclNQiEjkSFBt4zpWOzUp4yqvw1qq+VRx/ObJ4ziShpnE1yrWupqMQbG/nuBNBV75kVgNpB1HRXhIrA1K+JenSRsuSm561jobX2Uajv8O+ddT4ngsIP3SNf8zO9Rvd2NvSeYYfHvTzZGtmFiO/u/nMdXFs25JmbjtZdO1430np1b2XK/Jw2vqLazlK/E6p3b22lczyaaFjYanuGp9pdSJu1lqV2O5J9ZjD936y6w3Ruuy3yhb7Z2sfWwuPaVGNwtZa7UPiqBsgSnexNr6Dc+Zl+R8Nfnp5kCYzWQbtfwUE/My//wDxlXqg3WL12pNK3Z8Bnvv6W+s5evh2R3RlIZHKMNwGF9LjTkfaXV7m3ZdCejlHiJqDraoanl7IRQbG9iTcjcHSdHxf7O3w2HestRGUWR6YpVHrMjMoJp2J/ea3AGmk637P6FLD8NwgpqqtUoU6rnS7u6gsSeZubeQAlP8AaXxzEpRqmk1FcNSaijI1MNUrVGIcWb8IWyba/Frpaceq26ddSTbiMZVwuBGFxHUVzU6lxQp1GXtgknrntqp7dtst1NgSCRr4PppUquFdupBNrhVe3obTn+kPEWxNRKruGtSp0lUAhaaoLKtu8a3PMknnK2gO2lvzL9RO8crdvWhRqsAfvVWx17K0QD/pMn7qedau3nVI/wBoEyYaiaahG3UL7MoYf7plnSa053cumr9xTnnb+KrVb5Fp9Jg6Q1FKmD35Fv72meJWUZR3D2iTED7iIhSIiBq18BTc5iuVvzqSre439ZrVaWKp60qvWD8raP77GWcmZuMrUysUw6RV6ZtVpss2E6W+JlgygixFx3HUTSxHB6D70wD3r2fltOd4m5yPit0mR1ZH7SsCpB2IO4mliOK4cgDq1AAsMoyWH920+cR0YU/0dZl81DfOaFTorX5VUPmXB+kz7di9b5qY+gLkU8w21zOt/XQzQr4wEgJTFMbWAyr/AJRpNs9FsR+an/mMqeOcPqYUJnKlqmawBJsFtcn3EvSm32mKJYodMp1axPIEWF9ZirVCGupNxs47Bt/zlMGE6oUnrVHJbMQKIBBJvp2uQtre06HozQw+Lp1uy61EOxqEhcy2UggC+oJ27o6fBtTVcVXdchdin5PhU+YAAMxLh2M9DbhGHNv3YFjfS4v4Hwn1+zKH9UvzluOSdUefLg25nT1mX7mB3t4XAnefsyh/VL859pgaK7UqYPfkW8z7eflevHw4fDcPzbU2bwALfMTfp9HKj/8ATyX5s1vkNflOxESzi82peTxHnXSDgv3RabdYHNRmGXKbLaxve+u/dMfRajVfE0nRHZEqAuwByKPE7XsfOWXTPErWxFDD02zMjMrAKTYvl0vfXQa930ueAfd8NTSn1qpUr5KvUvVQspdVsBoO4bzeptN/C9mvhcBTpszKvbc3aoSWqP5sdfTabMibYGHiR4jeczx/o9UqDNRqDKnaXDZFRCTuc19W31b3E6aIs2S6UnC+k1XCYelQr03RkDBSQNRe+400vb2mlxfjOExTrUrUDUdAB8TKGAuQGANmAud+8zpK9FXUq6hlPI/80mj+w8N/Uj1aofqZx9n53HX3Pj5ee4/C0yx6oFASSoZiVsfw5jtbvPrLXohwVTiEq1yrJTIfqkdXdiNRfKSFGm5nYJwfDDainrcj2M26aKoyqoUDkAAB6CbmPlnrZ8TWNR2dgAWJNhsvco8ALAeAmKInRgiRECYkRAyRJiRSIiAiIgIiICIiBX8d4ouFomqVzHMEVb2zMb8+WgJ9JwvHuL/fKaVMopvRJRlzZgwqWKkGw5o1x5TselfC3xOHC07dYlQVFBNg1gQRflo3ynOYLobUOHrNVGXEEfukzqQLEE5iNLm1t9L+2btZpS8KwX3hKlKkt8SP3guwAdB2Sq3sAe0DrvblbXsehnBquGWq9YZXqFQEuGKhb6kjTUt8po9DuA16NdqtZOrAQooLKSxYi+xOgA+c7KJCkREqERBgJqYjilCk4p1K1NHNuyWAOu1+71m3PL+laN98rhgczOCO9gVGW3fpYRaSNHEq4rsGOWqKpuS2WzZtyx211vHE6b9c6OS9TNa+vbv8JUHWxGUjwImTjeEq0auWvbrGRHJGxuLfKxHmDPROAYUfdsK1RFNVaKWYoC6j8IBIuNLTMjW1nSvlUN8WUX87az6iJtgkREBIiICIkQERIgIiRAmIkQM8REKREQESJMBESIExIiBMSIgIiJAiIgIiICfJQEgkAkbGwuPIz6kQMdagj2zoj22zKrW8r7TJBiUIiQICIiBESZEBIkxAiRJiBEREBERAzREQEREBESIExIiAiIhSIiAiIgIiICIiQIiIEREShIkxAiIiEJEmRAREQIiIgJEmRAREQM0SIgTEiIExIiBMSIgJMiICIiFIiICIiAiIgIiJBEREBERAi0WiJQkREIREQIiIgLREQIiIk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8198" name="Picture 6" descr="http://www.biletiucak.com/wp-content/uploads/2013/02/TH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4356" y="1196752"/>
            <a:ext cx="2358124" cy="15841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Dikdörtgen"/>
          <p:cNvSpPr/>
          <p:nvPr/>
        </p:nvSpPr>
        <p:spPr>
          <a:xfrm>
            <a:off x="0" y="190381"/>
            <a:ext cx="9144000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r-TR" sz="3600" b="1" u="sng" dirty="0" err="1" smtClean="0">
                <a:solidFill>
                  <a:schemeClr val="tx2">
                    <a:lumMod val="50000"/>
                  </a:schemeClr>
                </a:solidFill>
              </a:rPr>
              <a:t>Mechanisms</a:t>
            </a:r>
            <a:r>
              <a:rPr lang="tr-TR" sz="3600" b="1" u="sng" dirty="0" smtClean="0">
                <a:solidFill>
                  <a:schemeClr val="tx2">
                    <a:lumMod val="50000"/>
                  </a:schemeClr>
                </a:solidFill>
              </a:rPr>
              <a:t> of </a:t>
            </a:r>
            <a:r>
              <a:rPr lang="tr-TR" sz="3600" b="1" u="sng" dirty="0" err="1" smtClean="0">
                <a:solidFill>
                  <a:schemeClr val="tx2">
                    <a:lumMod val="50000"/>
                  </a:schemeClr>
                </a:solidFill>
              </a:rPr>
              <a:t>Strengthening</a:t>
            </a:r>
            <a:r>
              <a:rPr lang="tr-TR" sz="3600" b="1" u="sng" dirty="0" smtClean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tr-TR" sz="3600" b="1" u="sng" dirty="0" err="1" smtClean="0">
                <a:solidFill>
                  <a:schemeClr val="tx2">
                    <a:lumMod val="50000"/>
                  </a:schemeClr>
                </a:solidFill>
              </a:rPr>
              <a:t>Metals</a:t>
            </a:r>
            <a:endParaRPr lang="tr-TR" sz="3600" b="1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5 Dikdörtgen"/>
          <p:cNvSpPr/>
          <p:nvPr/>
        </p:nvSpPr>
        <p:spPr>
          <a:xfrm>
            <a:off x="251520" y="908720"/>
            <a:ext cx="6768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tr-TR" sz="2400" b="1" dirty="0" smtClean="0">
                <a:solidFill>
                  <a:schemeClr val="accent3">
                    <a:lumMod val="50000"/>
                  </a:schemeClr>
                </a:solidFill>
              </a:rPr>
              <a:t>STRAIN HARDENING</a:t>
            </a:r>
          </a:p>
        </p:txBody>
      </p:sp>
      <p:sp>
        <p:nvSpPr>
          <p:cNvPr id="8196" name="AutoShape 4" descr="data:image/jpeg;base64,/9j/4AAQSkZJRgABAQAAAQABAAD/2wCEAAkGBxAQDw8PDw8QEA8PDxAPFA8UDw8QDw8XFBYWGBQXFhQYHiggGBwnGxQUITEhJSkrMC4uGB8zODMsNyktLisBCgoKDg0OFxAQFywkHCQsLCwsLCwsLCwsLC0sLCwsLCwsLCwsLCwsLCwsLC4tLCwsLCwsLCwtLC0sLCw3LCwsLP/AABEIALgBEgMBIgACEQEDEQH/xAAcAAEAAgMBAQEAAAAAAAAAAAAAAQUDBAYHAgj/xABBEAACAQIEAggDBQQJBQEAAAABAgADEQQSITEFQQYTIlFhcYGRMqGxBxRCUtEVI3LBM1NigoOSorLwQ1RzwuEW/8QAGgEBAQEBAQEBAAAAAAAAAAAAAAECAwQFBv/EAC4RAQEAAgEDAwMACgMAAAAAAAABAhEDEkFRBBMhBTHwImGBkaGiscHR4RRCcf/aAAwDAQACEQMRAD8A1okxPQ86IkxAiJMQiIkxAiJMQIiTIgIiICIiAiIgIiICRJiBESYgRERAiJMQIiIgREmIEREQJkREDJEmIVESYgRJiICRJiBESYgREmJBEREBERAREQEREBERCIiTECIkmRCkiTECIkyIERJiERERCoiTEDJEmIVE+FqqSQGUkbgEEj0lLxksKhGY5SAQtzlHLbzBmvg65puGF7aXANsw5iebP1PTlrT7fp/o3vcPXM/mzcmv610sT5puGUMNiLz7nol2+LljcbZZ8xESYlREREIREQEREBERIEREBERASJMQIiTIgJEmIERJkQERECIiJQkSYgREmIGSIiRpU8ep/A3iV/mPoZUidBxWnmot/Zs3tv8AK8x9EeD08VW/fNloIVB1ymoz3yIG5XsfHSw3ng9Rj+n/AOv1P0r1Mx9LvL/rb/n+7BwfEgXpsTqRl7ud/wCXzlvLHph0Qo0KH3rCBk6ojPTzs4yk2zKWJIIJF9bW7ra02BxHWIDzGh8519Pnr9C/seD6nxYcs/5XF9r8Zfqvn9v592xERPU+IREQEiIgIiICTEQEiTECIkxAiJMKpJsASe4amBETfw/B8Q+1JgO9uz9ZaYbonUNuscKCdhqT5EzNzxndqYZXs5yLTr6uB4fTQM7Uwu+YO5Daqo7RJG7oO67CbfDcTh+uGHpYcrVv21KqpphVBqkst1OUvTQ5Se01uRIz7niNzi81yB4ZW7OWmzBlVgQpI1Gx7iNR6TIOCYk7UW/0/rPTBSHkJ9qk5e/fDfsx5e/BcSN6D/I/QzTq0HT40Zf4lI+s9C6V9JsLwyiK2JLdslUpIoarVI1bKCQLAEXJIGo5kA8/U+0DDucWiYHE1nwa0mq00SnUYZyFddCRmRmCkeDEXCkzU5cvCXix8uZkTFjuk+Frl3pYPF4ZqahnRqajsk2LgX2BIvzsb2IBtkRwwDKQVIuCDcETtjluOOWOkxESoREQMkREK+XTMCp2II95t9F8IG4VxANa7Gt6GnSRl9mF5rTe4ErNheI4WkL1alQ5RewAroqlieSjK59LbkA+fnn2r6PoeSzHLHffG/uv+46JMSa/BnqVDdn4fVLHvZabAt7i88u4fiercH8J0M7ziXCxguGVusrVKz9UKCguwop1hC2p0r2FgSbm50O2086njts1e79B6Di4+Tj5cfvhldOqiV/CMTdch3UaeXd6Swn0ePOZ4yx+W9V6bL0/Llx5dv4ztSIibeciIgIk2n1SpMxsqlj3AE/SQfES1w/AMQ/4Mo72NvkJaYboif8AqVPRRb5mZueM7tTDK9nLWn0lMsbKCx7gCT8p3uG6M4dN0zH+0S3y2lpSwaLoqgeQAnO807Nzhvd59h+BYh9qeUd7G3y3lphuiLH+kqW8FH8z+k66pURASzKAGVCSdmYgKPMllAHiJjwmOp1b9UcwAU5rEDtDMN/Ag+TCc7zZVucWMUWI4LhcNTNWoj1LWAUdt3YmwVV0BJ/UmwlxgsIgRSKQp3AOSwuL7A25zdzTGG7yOfeBa58fEazncrfvXWTGT4in4zUqqxNPrMlMpTZValSDl+0753sQEpg6g2uxJByWlNXwvWVaorVlfOtOjTamlR6tFncUsQym3ZzDEU1BDXCXG9O8uxh0NIqELl6bgiobs17ghri2oqOSCPxHvm4GylrWUZ82lhe+rXA72ufG83OSz7M9O1N9xY9SjU6j0wMMjAtSo0qq06bsqshBNusVWsG1auQbhZdcJoBKakqi1uryOVLlc5JeplLEkjrHc33PPaYqdgAMxNnz301Nre0kVh2grWOa5O+uh+kzcrVkWKk6XIJJ5C2gJI5nlYTLnlT1+oJdjbloBtba0x18QrfETbawdlHyMyrfxvDMNXenUr4ejWel8DVKSVDT1v2cwNtQNu6bNIIgsiqguTZVCi53OnOUtTigHOV2L6RIgvmHvA6p2Q/FacP00w+Hpmm1MqHdsuUWF9Cb29Jz3GunZF1pG57+QnPcKqVcTXOIqszBL2J2JI2HkDf2nXjl3HLkssXsSYnreZESYgb1M4F/6PH0D4dbSJ+omyvCA3wV6beVj9DPGalW5OxPMnUmfS12BBAS459VRv75bzh1ZeXfU8PY24HV5FD6n9J9cJweIw+KFUKGpPT6uqocZtyVYA7kG/oTPIl4xWTVXZf4a2JT5K4E3aXSjHAdjEV0PjWNQW8mB+smVuU1W+POYW2Ttp6d02+9Yrq6VGgxo0znLZqYNR7EDQtsAT538BORfgeKG+HqegB+hlXS6a8RTfEhv4qVI/QTaT7RMaNzQb+Kgyn/AEtOF4pX0/TfVOThwmGOOOp+eWVcJiKbA9TWBGt+qqfpLrDVi41VkbmrKy+19xKzD/aTiDvQwrf44of72mxR+07YPgxoLXWuTf3Sb45cL8OfrfW4+qxkzw1lPtZfzcWEyU6TNoqsx7gCfpNQfaThvx4SqOejUm+tptUPtDwHOniKf+Gh/wBrTt7v6nzPbnlZ0Oj+Ie3ZCgi/aNreFpaYXoj/AFlQ+Si3zMpqf2gcP/7munnTri3tLjD8ar1adCpRWoy1aaVCxqZStwDbKx10Npi8mTUwxXWF6P0EAXJmF83a7WtrX120llSwaqLBQB4Cc/hMVxCoezRKDbNUq0wPQBGJld0p4xTwQFTGVyWzA5AxKZgabAKNNjTpmyjTc2vrjVvd0+J2dOnE6IdqbuisGUKA2bOHKBCLd5q0x/eHfIXiwcA0aVSoGAIbLkQ5lVl7R8KiH37jOE6NdNsDVqZaPV0ahVECtTAUhAAoDXGtkQa2+Fe6dcvF3OxpHyBP0aS46JdtuocW4OU0qIIaxINRwStUKd7aE0Db+y45i01MCWJL16hGYkKpyKBmcr6gNTH+GDzImv8AtKp3J/lf9Z8txLKC1VkRLi7EMFF9BfnvaZ+VbtDB0qaZERQoZGta4ugUIdeYCJbuyiZesAFhYAaAchK5eIo21SmQfFvqDPipXJF1IJ/LcE+h5+wjVNt+rX0NiAbG19QPSaxxBBuXJ8LAL+vzlFX4qBfWV9fjSjn85DbqKmOHfNWpjx3zj8R0gUfilRiek6j8UsxqdUd9U4mO+aj8VUEnNvbTTf8A5b2nnOI6Ssdr+ew+crqvG6h2YDluTNdFTrem1+PKPxfOVOL6UKNjeeeVeIOd3PpMKu7kKgZmYkAC7E2BJ0HgD7TXQz1OuxnShz8OniTKHFcUZr5nv4X0lXRpPUemoVr1LZbiwa9wLE6EaHXwPdOq4b0VRbNXOc/kF8vqefymph4Zt8qvhnDqmJa/w0xu5GnkBznZYegtNQiCyqLD/wC+MyJTsAFWwAsABYD0n11Z7jO2OMxc7bXzIIY6IhdzoqDdj58huSeQBMyCi3dIbrkJ6uolK6lS5ALjUG63+E6b7jl3xnlqfDpwYTLkky+J33+bVOI4sabvTemFdGZGXODlZTYi40Oo5SJH7Kp88XSv/dP/ALxPL18z9FMPpPfX8z5fjtAg9bQrp/5KAIPsTMP3nhj7iip8aD0vnlE6GYqmHpt8SI3mqmerVfmtxxfHcPhlemMOosVvmV2YNmOlrkjl85ecB6BNikzVcXRw99QoanVcDxAYfX3lh+yMKSC+HRwLArmdMwAsO0uo5e0oOkXBqOe+HwjUkCDcmsM2tze5IG055St42Pt+glVqvVUcRSclrK1RXo5h3lRnIExcZ6AcQwtJ61SnSalTGZnSuhAHk2UncaAXmboA7/f6atVcKl3KGoctgDc227h/enovSigcdSTDjEdTT6wPUIXOzhQbKNQBqb3N9hpOdy1W5JY8QoYJi1lR6j2JyojO9hvZRraYqtUglfhINip0YeBB2nvXR3h2FwK5MOjZ3y56zdqo9vzPoABqcosPCbj8TNbRsNdbjWsE8dcpudvrHWdD87gHS5v6mw8BMtOoviLT13pTwHCtmrDD0ctiXyoqMttyCtjaeZYDhwrVMlMimmbtVWzMlMeNtWPh9N5qWX5Zs01eHYbrKihlLDMDYaFwPwr4nQaT9B9FuA08JTBbWswBbUlad/wJ4Da/O1545wcnhmKNZir2zIlVSuXXmDrlJHfY6z1MdKKRAZailWFwb7g7TGdbw+HXV8SEpu+nYRm9gT/Kfmv7SOKtiOJV7sSlAigg5DKO2fNnLN6z2DE9JqRRlLizKynXkRb+c8Q6S0Sa9WqNQzDMRsrbX8ja4MvGmdVmDcrUQjfOv1EuuLYbqa7oOz8LC2mjqG/nMPRThDYnEpqEo02FSpVbSmiqQTduX6Tc6TY5cRjK9akLUWcLTvoclNQiEjkSFBt4zpWOzUp4yqvw1qq+VRx/ObJ4ziShpnE1yrWupqMQbG/nuBNBV75kVgNpB1HRXhIrA1K+JenSRsuSm561jobX2Uajv8O+ddT4ngsIP3SNf8zO9Rvd2NvSeYYfHvTzZGtmFiO/u/nMdXFs25JmbjtZdO1430np1b2XK/Jw2vqLazlK/E6p3b22lczyaaFjYanuGp9pdSJu1lqV2O5J9ZjD936y6w3Ruuy3yhb7Z2sfWwuPaVGNwtZa7UPiqBsgSnexNr6Dc+Zl+R8Nfnp5kCYzWQbtfwUE/My//wDxlXqg3WL12pNK3Z8Bnvv6W+s5evh2R3RlIZHKMNwGF9LjTkfaXV7m3ZdCejlHiJqDraoanl7IRQbG9iTcjcHSdHxf7O3w2HestRGUWR6YpVHrMjMoJp2J/ea3AGmk637P6FLD8NwgpqqtUoU6rnS7u6gsSeZubeQAlP8AaXxzEpRqmk1FcNSaijI1MNUrVGIcWb8IWyba/Frpaceq26ddSTbiMZVwuBGFxHUVzU6lxQp1GXtgknrntqp7dtst1NgSCRr4PppUquFdupBNrhVe3obTn+kPEWxNRKruGtSp0lUAhaaoLKtu8a3PMknnK2gO2lvzL9RO8crdvWhRqsAfvVWx17K0QD/pMn7qedau3nVI/wBoEyYaiaahG3UL7MoYf7plnSa053cumr9xTnnb+KrVb5Fp9Jg6Q1FKmD35Fv72meJWUZR3D2iTED7iIhSIiBq18BTc5iuVvzqSre439ZrVaWKp60qvWD8raP77GWcmZuMrUysUw6RV6ZtVpss2E6W+JlgygixFx3HUTSxHB6D70wD3r2fltOd4m5yPit0mR1ZH7SsCpB2IO4mliOK4cgDq1AAsMoyWH920+cR0YU/0dZl81DfOaFTorX5VUPmXB+kz7di9b5qY+gLkU8w21zOt/XQzQr4wEgJTFMbWAyr/AJRpNs9FsR+an/mMqeOcPqYUJnKlqmawBJsFtcn3EvSm32mKJYodMp1axPIEWF9ZirVCGupNxs47Bt/zlMGE6oUnrVHJbMQKIBBJvp2uQtre06HozQw+Lp1uy61EOxqEhcy2UggC+oJ27o6fBtTVcVXdchdin5PhU+YAAMxLh2M9DbhGHNv3YFjfS4v4Hwn1+zKH9UvzluOSdUefLg25nT1mX7mB3t4XAnefsyh/VL859pgaK7UqYPfkW8z7eflevHw4fDcPzbU2bwALfMTfp9HKj/8ATyX5s1vkNflOxESzi82peTxHnXSDgv3RabdYHNRmGXKbLaxve+u/dMfRajVfE0nRHZEqAuwByKPE7XsfOWXTPErWxFDD02zMjMrAKTYvl0vfXQa930ueAfd8NTSn1qpUr5KvUvVQspdVsBoO4bzeptN/C9mvhcBTpszKvbc3aoSWqP5sdfTabMibYGHiR4jeczx/o9UqDNRqDKnaXDZFRCTuc19W31b3E6aIs2S6UnC+k1XCYelQr03RkDBSQNRe+400vb2mlxfjOExTrUrUDUdAB8TKGAuQGANmAud+8zpK9FXUq6hlPI/80mj+w8N/Uj1aofqZx9n53HX3Pj5ee4/C0yx6oFASSoZiVsfw5jtbvPrLXohwVTiEq1yrJTIfqkdXdiNRfKSFGm5nYJwfDDainrcj2M26aKoyqoUDkAAB6CbmPlnrZ8TWNR2dgAWJNhsvco8ALAeAmKInRgiRECYkRAyRJiRSIiAiIgIiICIiBX8d4ouFomqVzHMEVb2zMb8+WgJ9JwvHuL/fKaVMopvRJRlzZgwqWKkGw5o1x5TselfC3xOHC07dYlQVFBNg1gQRflo3ynOYLobUOHrNVGXEEfukzqQLEE5iNLm1t9L+2btZpS8KwX3hKlKkt8SP3guwAdB2Sq3sAe0DrvblbXsehnBquGWq9YZXqFQEuGKhb6kjTUt8po9DuA16NdqtZOrAQooLKSxYi+xOgA+c7KJCkREqERBgJqYjilCk4p1K1NHNuyWAOu1+71m3PL+laN98rhgczOCO9gVGW3fpYRaSNHEq4rsGOWqKpuS2WzZtyx211vHE6b9c6OS9TNa+vbv8JUHWxGUjwImTjeEq0auWvbrGRHJGxuLfKxHmDPROAYUfdsK1RFNVaKWYoC6j8IBIuNLTMjW1nSvlUN8WUX87az6iJtgkREBIiICIkQERIgIiRAmIkQM8REKREQESJMBESIExIiBMSIgIiJAiIgIiICfJQEgkAkbGwuPIz6kQMdagj2zoj22zKrW8r7TJBiUIiQICIiBESZEBIkxAiRJiBEREBERAzREQEREBESIExIiAiIhSIiAiIgIiICIiQIiIEREShIkxAiIiEJEmRAREQIiIgJEmRAREQM0SIgTEiIExIiBMSIgJMiICIiFIiICIiAiIgIiJBEREBERAi0WiJQkREIREQIiIgLREQIiIk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9" name="8 Dikdörtgen"/>
          <p:cNvSpPr/>
          <p:nvPr/>
        </p:nvSpPr>
        <p:spPr>
          <a:xfrm>
            <a:off x="251520" y="1556792"/>
            <a:ext cx="8424936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Font typeface="Arial" pitchFamily="34" charset="0"/>
              <a:buChar char="•"/>
            </a:pPr>
            <a:r>
              <a:rPr lang="en-US" sz="2100" b="1" dirty="0" smtClean="0"/>
              <a:t>the phenomenon whereby a ductile metal becomes harder and</a:t>
            </a:r>
            <a:r>
              <a:rPr lang="tr-TR" sz="2100" b="1" dirty="0" smtClean="0"/>
              <a:t> </a:t>
            </a:r>
            <a:r>
              <a:rPr lang="en-US" sz="2100" dirty="0" smtClean="0"/>
              <a:t>stronger as it is plastically deformed. </a:t>
            </a:r>
            <a:endParaRPr lang="tr-TR" sz="2100" dirty="0" smtClean="0"/>
          </a:p>
          <a:p>
            <a:pPr>
              <a:spcBef>
                <a:spcPts val="600"/>
              </a:spcBef>
              <a:buFont typeface="Arial" pitchFamily="34" charset="0"/>
              <a:buChar char="•"/>
            </a:pPr>
            <a:r>
              <a:rPr lang="en-US" sz="2100" dirty="0" smtClean="0"/>
              <a:t>Called cold working because deformation is carried out at a</a:t>
            </a:r>
            <a:r>
              <a:rPr lang="tr-TR" sz="2100" dirty="0" smtClean="0"/>
              <a:t> </a:t>
            </a:r>
            <a:r>
              <a:rPr lang="en-US" sz="2100" dirty="0" smtClean="0"/>
              <a:t>“low” temperature (i.e. below </a:t>
            </a:r>
            <a:r>
              <a:rPr lang="tr-TR" sz="2100" dirty="0" smtClean="0"/>
              <a:t>½ of the </a:t>
            </a:r>
            <a:r>
              <a:rPr lang="en-US" sz="2100" dirty="0" smtClean="0"/>
              <a:t>melting temperature).</a:t>
            </a:r>
          </a:p>
          <a:p>
            <a:pPr>
              <a:spcBef>
                <a:spcPts val="600"/>
              </a:spcBef>
              <a:buFont typeface="Arial" pitchFamily="34" charset="0"/>
              <a:buChar char="•"/>
            </a:pPr>
            <a:r>
              <a:rPr lang="en-US" sz="2100" dirty="0" smtClean="0"/>
              <a:t>Usually at RT for metals.</a:t>
            </a:r>
            <a:endParaRPr lang="tr-TR" sz="2100" dirty="0" smtClean="0"/>
          </a:p>
        </p:txBody>
      </p:sp>
      <p:sp>
        <p:nvSpPr>
          <p:cNvPr id="10" name="9 Dikdörtgen"/>
          <p:cNvSpPr/>
          <p:nvPr/>
        </p:nvSpPr>
        <p:spPr>
          <a:xfrm>
            <a:off x="323528" y="3501008"/>
            <a:ext cx="82089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err="1" smtClean="0">
                <a:solidFill>
                  <a:schemeClr val="accent3">
                    <a:lumMod val="50000"/>
                  </a:schemeClr>
                </a:solidFill>
              </a:rPr>
              <a:t>Percent</a:t>
            </a:r>
            <a:r>
              <a:rPr lang="tr-TR" sz="20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3">
                    <a:lumMod val="50000"/>
                  </a:schemeClr>
                </a:solidFill>
              </a:rPr>
              <a:t>cold</a:t>
            </a:r>
            <a:r>
              <a:rPr lang="tr-TR" sz="20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3">
                    <a:lumMod val="50000"/>
                  </a:schemeClr>
                </a:solidFill>
              </a:rPr>
              <a:t>work</a:t>
            </a:r>
            <a:r>
              <a:rPr lang="tr-TR" sz="2000" b="1" dirty="0" smtClean="0">
                <a:solidFill>
                  <a:schemeClr val="accent3">
                    <a:lumMod val="50000"/>
                  </a:schemeClr>
                </a:solidFill>
              </a:rPr>
              <a:t>— </a:t>
            </a:r>
            <a:r>
              <a:rPr lang="tr-TR" sz="2000" b="1" dirty="0" err="1" smtClean="0">
                <a:solidFill>
                  <a:schemeClr val="accent3">
                    <a:lumMod val="50000"/>
                  </a:schemeClr>
                </a:solidFill>
              </a:rPr>
              <a:t>dependence</a:t>
            </a:r>
            <a:r>
              <a:rPr lang="tr-TR" sz="2000" b="1" dirty="0" smtClean="0">
                <a:solidFill>
                  <a:schemeClr val="accent3">
                    <a:lumMod val="50000"/>
                  </a:schemeClr>
                </a:solidFill>
              </a:rPr>
              <a:t> on </a:t>
            </a:r>
            <a:r>
              <a:rPr lang="tr-TR" sz="2000" b="1" dirty="0" err="1" smtClean="0">
                <a:solidFill>
                  <a:schemeClr val="accent3">
                    <a:lumMod val="50000"/>
                  </a:schemeClr>
                </a:solidFill>
              </a:rPr>
              <a:t>original</a:t>
            </a:r>
            <a:r>
              <a:rPr lang="tr-TR" sz="2000" b="1" dirty="0" smtClean="0">
                <a:solidFill>
                  <a:schemeClr val="accent3">
                    <a:lumMod val="50000"/>
                  </a:schemeClr>
                </a:solidFill>
              </a:rPr>
              <a:t> (A</a:t>
            </a:r>
            <a:r>
              <a:rPr lang="tr-TR" sz="2000" b="1" baseline="-25000" dirty="0" smtClean="0">
                <a:solidFill>
                  <a:schemeClr val="accent3">
                    <a:lumMod val="50000"/>
                  </a:schemeClr>
                </a:solidFill>
              </a:rPr>
              <a:t>O</a:t>
            </a:r>
            <a:r>
              <a:rPr lang="tr-TR" sz="2000" b="1" dirty="0" smtClean="0">
                <a:solidFill>
                  <a:schemeClr val="accent3">
                    <a:lumMod val="50000"/>
                  </a:schemeClr>
                </a:solidFill>
              </a:rPr>
              <a:t>) </a:t>
            </a:r>
            <a:r>
              <a:rPr lang="tr-TR" sz="2000" b="1" dirty="0" err="1" smtClean="0">
                <a:solidFill>
                  <a:schemeClr val="accent3">
                    <a:lumMod val="50000"/>
                  </a:schemeClr>
                </a:solidFill>
              </a:rPr>
              <a:t>and</a:t>
            </a:r>
            <a:r>
              <a:rPr lang="tr-TR" sz="20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3">
                    <a:lumMod val="50000"/>
                  </a:schemeClr>
                </a:solidFill>
              </a:rPr>
              <a:t>deformed</a:t>
            </a:r>
            <a:r>
              <a:rPr lang="tr-TR" sz="2000" b="1" dirty="0" smtClean="0">
                <a:solidFill>
                  <a:schemeClr val="accent3">
                    <a:lumMod val="50000"/>
                  </a:schemeClr>
                </a:solidFill>
              </a:rPr>
              <a:t>  (A</a:t>
            </a:r>
            <a:r>
              <a:rPr lang="tr-TR" sz="2000" b="1" baseline="-25000" dirty="0" smtClean="0">
                <a:solidFill>
                  <a:schemeClr val="accent3">
                    <a:lumMod val="50000"/>
                  </a:schemeClr>
                </a:solidFill>
              </a:rPr>
              <a:t>d</a:t>
            </a:r>
            <a:r>
              <a:rPr lang="tr-TR" sz="2000" b="1" dirty="0" smtClean="0">
                <a:solidFill>
                  <a:schemeClr val="accent3">
                    <a:lumMod val="50000"/>
                  </a:schemeClr>
                </a:solidFill>
              </a:rPr>
              <a:t>) </a:t>
            </a:r>
            <a:r>
              <a:rPr lang="tr-TR" sz="2000" b="1" dirty="0" err="1" smtClean="0">
                <a:solidFill>
                  <a:schemeClr val="accent3">
                    <a:lumMod val="50000"/>
                  </a:schemeClr>
                </a:solidFill>
              </a:rPr>
              <a:t>crosssectional</a:t>
            </a:r>
            <a:r>
              <a:rPr lang="tr-TR" sz="20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3">
                    <a:lumMod val="50000"/>
                  </a:schemeClr>
                </a:solidFill>
              </a:rPr>
              <a:t>areas</a:t>
            </a:r>
            <a:endParaRPr lang="tr-TR" sz="2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4221088"/>
            <a:ext cx="43053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Dikdörtgen"/>
          <p:cNvSpPr/>
          <p:nvPr/>
        </p:nvSpPr>
        <p:spPr>
          <a:xfrm>
            <a:off x="0" y="5226784"/>
            <a:ext cx="9144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i="1" dirty="0" smtClean="0">
                <a:solidFill>
                  <a:schemeClr val="accent5">
                    <a:lumMod val="75000"/>
                  </a:schemeClr>
                </a:solidFill>
              </a:rPr>
              <a:t>The </a:t>
            </a:r>
            <a:r>
              <a:rPr lang="en-US" sz="2000" b="1" i="1" dirty="0" smtClean="0">
                <a:solidFill>
                  <a:schemeClr val="accent5">
                    <a:lumMod val="75000"/>
                  </a:schemeClr>
                </a:solidFill>
              </a:rPr>
              <a:t>dislocation density in a metal increases with deformation or cold work, because of dislocation multiplication or the formation of new dislocations</a:t>
            </a:r>
            <a:r>
              <a:rPr lang="tr-TR" sz="2000" b="1" i="1" dirty="0" smtClean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>
              <a:buFont typeface="Symbol"/>
              <a:buChar char="Þ"/>
            </a:pPr>
            <a:r>
              <a:rPr lang="tr-TR" sz="2000" b="1" i="1" dirty="0" smtClean="0">
                <a:solidFill>
                  <a:schemeClr val="accent5">
                    <a:lumMod val="75000"/>
                  </a:schemeClr>
                </a:solidFill>
              </a:rPr>
              <a:t>  </a:t>
            </a:r>
            <a:r>
              <a:rPr lang="en-US" sz="2000" b="1" i="1" dirty="0" smtClean="0">
                <a:solidFill>
                  <a:schemeClr val="accent5">
                    <a:lumMod val="75000"/>
                  </a:schemeClr>
                </a:solidFill>
              </a:rPr>
              <a:t>the motion of a dislocation is</a:t>
            </a:r>
            <a:r>
              <a:rPr lang="tr-TR" sz="2000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b="1" i="1" dirty="0" smtClean="0">
                <a:solidFill>
                  <a:schemeClr val="accent5">
                    <a:lumMod val="75000"/>
                  </a:schemeClr>
                </a:solidFill>
              </a:rPr>
              <a:t>hindered by the presence of other dislocations.</a:t>
            </a:r>
            <a:endParaRPr lang="tr-TR" sz="2000" b="1" i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>
              <a:buFont typeface="Symbol"/>
              <a:buChar char="Þ"/>
            </a:pPr>
            <a:r>
              <a:rPr lang="en-US" sz="2000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2000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b="1" i="1" dirty="0" smtClean="0">
                <a:solidFill>
                  <a:schemeClr val="accent5">
                    <a:lumMod val="75000"/>
                  </a:schemeClr>
                </a:solidFill>
              </a:rPr>
              <a:t>As the dislocation density</a:t>
            </a:r>
            <a:r>
              <a:rPr lang="tr-TR" sz="2000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b="1" i="1" dirty="0" smtClean="0">
                <a:solidFill>
                  <a:schemeClr val="accent5">
                    <a:lumMod val="75000"/>
                  </a:schemeClr>
                </a:solidFill>
              </a:rPr>
              <a:t>↑,</a:t>
            </a:r>
            <a:r>
              <a:rPr lang="tr-TR" sz="2000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b="1" i="1" dirty="0" smtClean="0">
                <a:solidFill>
                  <a:schemeClr val="accent5">
                    <a:lumMod val="75000"/>
                  </a:schemeClr>
                </a:solidFill>
              </a:rPr>
              <a:t>this resistance to dislocation motion by other dislocations ↑</a:t>
            </a:r>
            <a:r>
              <a:rPr lang="tr-TR" sz="2000" b="1" i="1" dirty="0" smtClean="0">
                <a:solidFill>
                  <a:schemeClr val="accent5">
                    <a:lumMod val="75000"/>
                  </a:schemeClr>
                </a:solidFill>
              </a:rPr>
              <a:t> =&gt; the </a:t>
            </a:r>
            <a:r>
              <a:rPr lang="en-US" sz="2000" b="1" i="1" dirty="0" smtClean="0">
                <a:solidFill>
                  <a:schemeClr val="accent5">
                    <a:lumMod val="75000"/>
                  </a:schemeClr>
                </a:solidFill>
              </a:rPr>
              <a:t>necessary</a:t>
            </a:r>
            <a:r>
              <a:rPr lang="tr-TR" sz="2000" b="1" i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2000" b="1" i="1" dirty="0" err="1" smtClean="0">
                <a:solidFill>
                  <a:schemeClr val="accent5">
                    <a:lumMod val="75000"/>
                  </a:schemeClr>
                </a:solidFill>
              </a:rPr>
              <a:t>amount</a:t>
            </a:r>
            <a:r>
              <a:rPr lang="tr-TR" sz="2000" b="1" i="1" dirty="0" smtClean="0">
                <a:solidFill>
                  <a:schemeClr val="accent5">
                    <a:lumMod val="75000"/>
                  </a:schemeClr>
                </a:solidFill>
              </a:rPr>
              <a:t> of </a:t>
            </a:r>
            <a:r>
              <a:rPr lang="en-US" sz="2000" b="1" i="1" dirty="0" smtClean="0">
                <a:solidFill>
                  <a:schemeClr val="accent5">
                    <a:lumMod val="75000"/>
                  </a:schemeClr>
                </a:solidFill>
              </a:rPr>
              <a:t>stress to deform a metal ↑</a:t>
            </a:r>
            <a:endParaRPr lang="tr-TR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Dikdörtgen"/>
          <p:cNvSpPr/>
          <p:nvPr/>
        </p:nvSpPr>
        <p:spPr>
          <a:xfrm>
            <a:off x="0" y="190381"/>
            <a:ext cx="9144000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r-TR" sz="3600" b="1" u="sng" dirty="0" err="1" smtClean="0">
                <a:solidFill>
                  <a:schemeClr val="tx2">
                    <a:lumMod val="50000"/>
                  </a:schemeClr>
                </a:solidFill>
              </a:rPr>
              <a:t>Mechanisms</a:t>
            </a:r>
            <a:r>
              <a:rPr lang="tr-TR" sz="3600" b="1" u="sng" dirty="0" smtClean="0">
                <a:solidFill>
                  <a:schemeClr val="tx2">
                    <a:lumMod val="50000"/>
                  </a:schemeClr>
                </a:solidFill>
              </a:rPr>
              <a:t> of </a:t>
            </a:r>
            <a:r>
              <a:rPr lang="tr-TR" sz="3600" b="1" u="sng" dirty="0" err="1" smtClean="0">
                <a:solidFill>
                  <a:schemeClr val="tx2">
                    <a:lumMod val="50000"/>
                  </a:schemeClr>
                </a:solidFill>
              </a:rPr>
              <a:t>Strengthening</a:t>
            </a:r>
            <a:r>
              <a:rPr lang="tr-TR" sz="3600" b="1" u="sng" dirty="0" smtClean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tr-TR" sz="3600" b="1" u="sng" dirty="0" err="1" smtClean="0">
                <a:solidFill>
                  <a:schemeClr val="tx2">
                    <a:lumMod val="50000"/>
                  </a:schemeClr>
                </a:solidFill>
              </a:rPr>
              <a:t>Metals</a:t>
            </a:r>
            <a:endParaRPr lang="tr-TR" sz="3600" b="1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5 Dikdörtgen"/>
          <p:cNvSpPr/>
          <p:nvPr/>
        </p:nvSpPr>
        <p:spPr>
          <a:xfrm>
            <a:off x="251520" y="908720"/>
            <a:ext cx="6768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tr-TR" sz="2400" b="1" dirty="0" smtClean="0">
                <a:solidFill>
                  <a:schemeClr val="accent3">
                    <a:lumMod val="50000"/>
                  </a:schemeClr>
                </a:solidFill>
              </a:rPr>
              <a:t>STRAIN HARDENING</a:t>
            </a:r>
          </a:p>
        </p:txBody>
      </p:sp>
      <p:sp>
        <p:nvSpPr>
          <p:cNvPr id="8196" name="AutoShape 4" descr="data:image/jpeg;base64,/9j/4AAQSkZJRgABAQAAAQABAAD/2wCEAAkGBxAQDw8PDw8QEA8PDxAPFA8UDw8QDw8XFBYWGBQXFhQYHiggGBwnGxQUITEhJSkrMC4uGB8zODMsNyktLisBCgoKDg0OFxAQFywkHCQsLCwsLCwsLCwsLC0sLCwsLCwsLCwsLCwsLCwsLC4tLCwsLCwsLCwtLC0sLCw3LCwsLP/AABEIALgBEgMBIgACEQEDEQH/xAAcAAEAAgMBAQEAAAAAAAAAAAAAAQUDBAYHAgj/xABBEAACAQIEAggDBQQJBQEAAAABAgADEQQSITEFQQYTIlFhcYGRMqGxBxRCUtEVI3LBM1NigoOSorLwQ1RzwuEW/8QAGgEBAQEBAQEBAAAAAAAAAAAAAAECAwQFBv/EAC4RAQEAAgEDAwMACgMAAAAAAAABAhEDEkFRBBMhBTHwImGBkaGiscHR4RRCcf/aAAwDAQACEQMRAD8A1okxPQ86IkxAiJMQiIkxAiJMQIiTIgIiICIiAiIgIiICRJiBESYgRERAiJMQIiIgREmIEREQJkREDJEmIVESYgRJiICRJiBESYgREmJBEREBERAREQEREBERCIiTECIkmRCkiTECIkyIERJiERERCoiTEDJEmIVE+FqqSQGUkbgEEj0lLxksKhGY5SAQtzlHLbzBmvg65puGF7aXANsw5iebP1PTlrT7fp/o3vcPXM/mzcmv610sT5puGUMNiLz7nol2+LljcbZZ8xESYlREREIREQEREBERIEREBERASJMQIiTIgJEmIERJkQERECIiJQkSYgREmIGSIiRpU8ep/A3iV/mPoZUidBxWnmot/Zs3tv8AK8x9EeD08VW/fNloIVB1ymoz3yIG5XsfHSw3ng9Rj+n/AOv1P0r1Mx9LvL/rb/n+7BwfEgXpsTqRl7ud/wCXzlvLHph0Qo0KH3rCBk6ojPTzs4yk2zKWJIIJF9bW7ra02BxHWIDzGh8519Pnr9C/seD6nxYcs/5XF9r8Zfqvn9v592xERPU+IREQEiIgIiICTEQEiTECIkxAiJMKpJsASe4amBETfw/B8Q+1JgO9uz9ZaYbonUNuscKCdhqT5EzNzxndqYZXs5yLTr6uB4fTQM7Uwu+YO5Daqo7RJG7oO67CbfDcTh+uGHpYcrVv21KqpphVBqkst1OUvTQ5Se01uRIz7niNzi81yB4ZW7OWmzBlVgQpI1Gx7iNR6TIOCYk7UW/0/rPTBSHkJ9qk5e/fDfsx5e/BcSN6D/I/QzTq0HT40Zf4lI+s9C6V9JsLwyiK2JLdslUpIoarVI1bKCQLAEXJIGo5kA8/U+0DDucWiYHE1nwa0mq00SnUYZyFddCRmRmCkeDEXCkzU5cvCXix8uZkTFjuk+Frl3pYPF4ZqahnRqajsk2LgX2BIvzsb2IBtkRwwDKQVIuCDcETtjluOOWOkxESoREQMkREK+XTMCp2II95t9F8IG4VxANa7Gt6GnSRl9mF5rTe4ErNheI4WkL1alQ5RewAroqlieSjK59LbkA+fnn2r6PoeSzHLHffG/uv+46JMSa/BnqVDdn4fVLHvZabAt7i88u4fiercH8J0M7ziXCxguGVusrVKz9UKCguwop1hC2p0r2FgSbm50O2086njts1e79B6Di4+Tj5cfvhldOqiV/CMTdch3UaeXd6Swn0ePOZ4yx+W9V6bL0/Llx5dv4ztSIibeciIgIk2n1SpMxsqlj3AE/SQfES1w/AMQ/4Mo72NvkJaYboif8AqVPRRb5mZueM7tTDK9nLWn0lMsbKCx7gCT8p3uG6M4dN0zH+0S3y2lpSwaLoqgeQAnO807Nzhvd59h+BYh9qeUd7G3y3lphuiLH+kqW8FH8z+k66pURASzKAGVCSdmYgKPMllAHiJjwmOp1b9UcwAU5rEDtDMN/Ag+TCc7zZVucWMUWI4LhcNTNWoj1LWAUdt3YmwVV0BJ/UmwlxgsIgRSKQp3AOSwuL7A25zdzTGG7yOfeBa58fEazncrfvXWTGT4in4zUqqxNPrMlMpTZValSDl+0753sQEpg6g2uxJByWlNXwvWVaorVlfOtOjTamlR6tFncUsQym3ZzDEU1BDXCXG9O8uxh0NIqELl6bgiobs17ghri2oqOSCPxHvm4GylrWUZ82lhe+rXA72ufG83OSz7M9O1N9xY9SjU6j0wMMjAtSo0qq06bsqshBNusVWsG1auQbhZdcJoBKakqi1uryOVLlc5JeplLEkjrHc33PPaYqdgAMxNnz301Nre0kVh2grWOa5O+uh+kzcrVkWKk6XIJJ5C2gJI5nlYTLnlT1+oJdjbloBtba0x18QrfETbawdlHyMyrfxvDMNXenUr4ejWel8DVKSVDT1v2cwNtQNu6bNIIgsiqguTZVCi53OnOUtTigHOV2L6RIgvmHvA6p2Q/FacP00w+Hpmm1MqHdsuUWF9Cb29Jz3GunZF1pG57+QnPcKqVcTXOIqszBL2J2JI2HkDf2nXjl3HLkssXsSYnreZESYgb1M4F/6PH0D4dbSJ+omyvCA3wV6beVj9DPGalW5OxPMnUmfS12BBAS459VRv75bzh1ZeXfU8PY24HV5FD6n9J9cJweIw+KFUKGpPT6uqocZtyVYA7kG/oTPIl4xWTVXZf4a2JT5K4E3aXSjHAdjEV0PjWNQW8mB+smVuU1W+POYW2Ttp6d02+9Yrq6VGgxo0znLZqYNR7EDQtsAT538BORfgeKG+HqegB+hlXS6a8RTfEhv4qVI/QTaT7RMaNzQb+Kgyn/AEtOF4pX0/TfVOThwmGOOOp+eWVcJiKbA9TWBGt+qqfpLrDVi41VkbmrKy+19xKzD/aTiDvQwrf44of72mxR+07YPgxoLXWuTf3Sb45cL8OfrfW4+qxkzw1lPtZfzcWEyU6TNoqsx7gCfpNQfaThvx4SqOejUm+tptUPtDwHOniKf+Gh/wBrTt7v6nzPbnlZ0Oj+Ie3ZCgi/aNreFpaYXoj/AFlQ+Si3zMpqf2gcP/7munnTri3tLjD8ar1adCpRWoy1aaVCxqZStwDbKx10Npi8mTUwxXWF6P0EAXJmF83a7WtrX120llSwaqLBQB4Cc/hMVxCoezRKDbNUq0wPQBGJld0p4xTwQFTGVyWzA5AxKZgabAKNNjTpmyjTc2vrjVvd0+J2dOnE6IdqbuisGUKA2bOHKBCLd5q0x/eHfIXiwcA0aVSoGAIbLkQ5lVl7R8KiH37jOE6NdNsDVqZaPV0ahVECtTAUhAAoDXGtkQa2+Fe6dcvF3OxpHyBP0aS46JdtuocW4OU0qIIaxINRwStUKd7aE0Db+y45i01MCWJL16hGYkKpyKBmcr6gNTH+GDzImv8AtKp3J/lf9Z8txLKC1VkRLi7EMFF9BfnvaZ+VbtDB0qaZERQoZGta4ugUIdeYCJbuyiZesAFhYAaAchK5eIo21SmQfFvqDPipXJF1IJ/LcE+h5+wjVNt+rX0NiAbG19QPSaxxBBuXJ8LAL+vzlFX4qBfWV9fjSjn85DbqKmOHfNWpjx3zj8R0gUfilRiek6j8UsxqdUd9U4mO+aj8VUEnNvbTTf8A5b2nnOI6Ssdr+ew+crqvG6h2YDluTNdFTrem1+PKPxfOVOL6UKNjeeeVeIOd3PpMKu7kKgZmYkAC7E2BJ0HgD7TXQz1OuxnShz8OniTKHFcUZr5nv4X0lXRpPUemoVr1LZbiwa9wLE6EaHXwPdOq4b0VRbNXOc/kF8vqefymph4Zt8qvhnDqmJa/w0xu5GnkBznZYegtNQiCyqLD/wC+MyJTsAFWwAsABYD0n11Z7jO2OMxc7bXzIIY6IhdzoqDdj58huSeQBMyCi3dIbrkJ6uolK6lS5ALjUG63+E6b7jl3xnlqfDpwYTLkky+J33+bVOI4sabvTemFdGZGXODlZTYi40Oo5SJH7Kp88XSv/dP/ALxPL18z9FMPpPfX8z5fjtAg9bQrp/5KAIPsTMP3nhj7iip8aD0vnlE6GYqmHpt8SI3mqmerVfmtxxfHcPhlemMOosVvmV2YNmOlrkjl85ecB6BNikzVcXRw99QoanVcDxAYfX3lh+yMKSC+HRwLArmdMwAsO0uo5e0oOkXBqOe+HwjUkCDcmsM2tze5IG055St42Pt+glVqvVUcRSclrK1RXo5h3lRnIExcZ6AcQwtJ61SnSalTGZnSuhAHk2UncaAXmboA7/f6atVcKl3KGoctgDc227h/enovSigcdSTDjEdTT6wPUIXOzhQbKNQBqb3N9hpOdy1W5JY8QoYJi1lR6j2JyojO9hvZRraYqtUglfhINip0YeBB2nvXR3h2FwK5MOjZ3y56zdqo9vzPoABqcosPCbj8TNbRsNdbjWsE8dcpudvrHWdD87gHS5v6mw8BMtOoviLT13pTwHCtmrDD0ctiXyoqMttyCtjaeZYDhwrVMlMimmbtVWzMlMeNtWPh9N5qWX5Zs01eHYbrKihlLDMDYaFwPwr4nQaT9B9FuA08JTBbWswBbUlad/wJ4Da/O1545wcnhmKNZir2zIlVSuXXmDrlJHfY6z1MdKKRAZailWFwb7g7TGdbw+HXV8SEpu+nYRm9gT/Kfmv7SOKtiOJV7sSlAigg5DKO2fNnLN6z2DE9JqRRlLizKynXkRb+c8Q6S0Sa9WqNQzDMRsrbX8ja4MvGmdVmDcrUQjfOv1EuuLYbqa7oOz8LC2mjqG/nMPRThDYnEpqEo02FSpVbSmiqQTduX6Tc6TY5cRjK9akLUWcLTvoclNQiEjkSFBt4zpWOzUp4yqvw1qq+VRx/ObJ4ziShpnE1yrWupqMQbG/nuBNBV75kVgNpB1HRXhIrA1K+JenSRsuSm561jobX2Uajv8O+ddT4ngsIP3SNf8zO9Rvd2NvSeYYfHvTzZGtmFiO/u/nMdXFs25JmbjtZdO1430np1b2XK/Jw2vqLazlK/E6p3b22lczyaaFjYanuGp9pdSJu1lqV2O5J9ZjD936y6w3Ruuy3yhb7Z2sfWwuPaVGNwtZa7UPiqBsgSnexNr6Dc+Zl+R8Nfnp5kCYzWQbtfwUE/My//wDxlXqg3WL12pNK3Z8Bnvv6W+s5evh2R3RlIZHKMNwGF9LjTkfaXV7m3ZdCejlHiJqDraoanl7IRQbG9iTcjcHSdHxf7O3w2HestRGUWR6YpVHrMjMoJp2J/ea3AGmk637P6FLD8NwgpqqtUoU6rnS7u6gsSeZubeQAlP8AaXxzEpRqmk1FcNSaijI1MNUrVGIcWb8IWyba/Frpaceq26ddSTbiMZVwuBGFxHUVzU6lxQp1GXtgknrntqp7dtst1NgSCRr4PppUquFdupBNrhVe3obTn+kPEWxNRKruGtSp0lUAhaaoLKtu8a3PMknnK2gO2lvzL9RO8crdvWhRqsAfvVWx17K0QD/pMn7qedau3nVI/wBoEyYaiaahG3UL7MoYf7plnSa053cumr9xTnnb+KrVb5Fp9Jg6Q1FKmD35Fv72meJWUZR3D2iTED7iIhSIiBq18BTc5iuVvzqSre439ZrVaWKp60qvWD8raP77GWcmZuMrUysUw6RV6ZtVpss2E6W+JlgygixFx3HUTSxHB6D70wD3r2fltOd4m5yPit0mR1ZH7SsCpB2IO4mliOK4cgDq1AAsMoyWH920+cR0YU/0dZl81DfOaFTorX5VUPmXB+kz7di9b5qY+gLkU8w21zOt/XQzQr4wEgJTFMbWAyr/AJRpNs9FsR+an/mMqeOcPqYUJnKlqmawBJsFtcn3EvSm32mKJYodMp1axPIEWF9ZirVCGupNxs47Bt/zlMGE6oUnrVHJbMQKIBBJvp2uQtre06HozQw+Lp1uy61EOxqEhcy2UggC+oJ27o6fBtTVcVXdchdin5PhU+YAAMxLh2M9DbhGHNv3YFjfS4v4Hwn1+zKH9UvzluOSdUefLg25nT1mX7mB3t4XAnefsyh/VL859pgaK7UqYPfkW8z7eflevHw4fDcPzbU2bwALfMTfp9HKj/8ATyX5s1vkNflOxESzi82peTxHnXSDgv3RabdYHNRmGXKbLaxve+u/dMfRajVfE0nRHZEqAuwByKPE7XsfOWXTPErWxFDD02zMjMrAKTYvl0vfXQa930ueAfd8NTSn1qpUr5KvUvVQspdVsBoO4bzeptN/C9mvhcBTpszKvbc3aoSWqP5sdfTabMibYGHiR4jeczx/o9UqDNRqDKnaXDZFRCTuc19W31b3E6aIs2S6UnC+k1XCYelQr03RkDBSQNRe+400vb2mlxfjOExTrUrUDUdAB8TKGAuQGANmAud+8zpK9FXUq6hlPI/80mj+w8N/Uj1aofqZx9n53HX3Pj5ee4/C0yx6oFASSoZiVsfw5jtbvPrLXohwVTiEq1yrJTIfqkdXdiNRfKSFGm5nYJwfDDainrcj2M26aKoyqoUDkAAB6CbmPlnrZ8TWNR2dgAWJNhsvco8ALAeAmKInRgiRECYkRAyRJiRSIiAiIgIiICIiBX8d4ouFomqVzHMEVb2zMb8+WgJ9JwvHuL/fKaVMopvRJRlzZgwqWKkGw5o1x5TselfC3xOHC07dYlQVFBNg1gQRflo3ynOYLobUOHrNVGXEEfukzqQLEE5iNLm1t9L+2btZpS8KwX3hKlKkt8SP3guwAdB2Sq3sAe0DrvblbXsehnBquGWq9YZXqFQEuGKhb6kjTUt8po9DuA16NdqtZOrAQooLKSxYi+xOgA+c7KJCkREqERBgJqYjilCk4p1K1NHNuyWAOu1+71m3PL+laN98rhgczOCO9gVGW3fpYRaSNHEq4rsGOWqKpuS2WzZtyx211vHE6b9c6OS9TNa+vbv8JUHWxGUjwImTjeEq0auWvbrGRHJGxuLfKxHmDPROAYUfdsK1RFNVaKWYoC6j8IBIuNLTMjW1nSvlUN8WUX87az6iJtgkREBIiICIkQERIgIiRAmIkQM8REKREQESJMBESIExIiBMSIgIiJAiIgIiICfJQEgkAkbGwuPIz6kQMdagj2zoj22zKrW8r7TJBiUIiQICIiBESZEBIkxAiRJiBEREBERAzREQEREBESIExIiAiIhSIiAiIgIiICIiQIiIEREShIkxAiIiEJEmRAREQIiIgJEmRAREQM0SIgTEiIExIiBMSIgJMiICIiFIiICIiAiIgIiJBEREBERAi0WiJQkREIREQIiIgLREQIiIk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8" name="7 Dikdörtgen"/>
          <p:cNvSpPr/>
          <p:nvPr/>
        </p:nvSpPr>
        <p:spPr>
          <a:xfrm>
            <a:off x="179512" y="4941168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For 1040 steel, brass, and copper, (</a:t>
            </a:r>
            <a:r>
              <a:rPr lang="en-US" sz="2000" i="1" dirty="0" smtClean="0"/>
              <a:t>a) the increase</a:t>
            </a:r>
            <a:r>
              <a:rPr lang="tr-TR" sz="2000" i="1" dirty="0" smtClean="0"/>
              <a:t> </a:t>
            </a:r>
            <a:r>
              <a:rPr lang="en-US" sz="2000" dirty="0" smtClean="0"/>
              <a:t>in yield strength, (</a:t>
            </a:r>
            <a:r>
              <a:rPr lang="en-US" sz="2000" i="1" dirty="0" smtClean="0"/>
              <a:t>b) the increase in tensile strength, and</a:t>
            </a:r>
            <a:r>
              <a:rPr lang="tr-TR" sz="2000" i="1" dirty="0" smtClean="0"/>
              <a:t> </a:t>
            </a:r>
            <a:r>
              <a:rPr lang="en-US" sz="2000" dirty="0" smtClean="0"/>
              <a:t>(</a:t>
            </a:r>
            <a:r>
              <a:rPr lang="en-US" sz="2000" i="1" dirty="0" smtClean="0"/>
              <a:t>c) the decrease in ductility (%EL) with percent cold work.</a:t>
            </a:r>
            <a:endParaRPr lang="tr-TR" sz="2000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556792"/>
            <a:ext cx="2808312" cy="3229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880" y="1556792"/>
            <a:ext cx="2880320" cy="3239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6216" y="1556792"/>
            <a:ext cx="2304256" cy="3130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Dikdörtgen"/>
          <p:cNvSpPr/>
          <p:nvPr/>
        </p:nvSpPr>
        <p:spPr>
          <a:xfrm>
            <a:off x="251520" y="5934670"/>
            <a:ext cx="85689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The price for this enhancement</a:t>
            </a:r>
            <a:r>
              <a:rPr lang="tr-TR" sz="2000" b="1" i="1" dirty="0" smtClean="0">
                <a:solidFill>
                  <a:srgbClr val="FF0000"/>
                </a:solidFill>
              </a:rPr>
              <a:t> </a:t>
            </a:r>
            <a:r>
              <a:rPr lang="en-US" sz="2000" b="1" i="1" dirty="0" smtClean="0">
                <a:solidFill>
                  <a:srgbClr val="FF0000"/>
                </a:solidFill>
              </a:rPr>
              <a:t>of hardness and strength is in the ductility of the metal</a:t>
            </a:r>
            <a:endParaRPr lang="tr-TR" sz="2000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Dikdörtgen"/>
          <p:cNvSpPr/>
          <p:nvPr/>
        </p:nvSpPr>
        <p:spPr>
          <a:xfrm>
            <a:off x="0" y="190381"/>
            <a:ext cx="9144000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tr-TR" sz="3600" b="1" u="sng" dirty="0" err="1" smtClean="0">
                <a:solidFill>
                  <a:schemeClr val="tx2">
                    <a:lumMod val="50000"/>
                  </a:schemeClr>
                </a:solidFill>
              </a:rPr>
              <a:t>Mechanisms</a:t>
            </a:r>
            <a:r>
              <a:rPr lang="tr-TR" sz="3600" b="1" u="sng" dirty="0" smtClean="0">
                <a:solidFill>
                  <a:schemeClr val="tx2">
                    <a:lumMod val="50000"/>
                  </a:schemeClr>
                </a:solidFill>
              </a:rPr>
              <a:t> of </a:t>
            </a:r>
            <a:r>
              <a:rPr lang="tr-TR" sz="3600" b="1" u="sng" dirty="0" err="1" smtClean="0">
                <a:solidFill>
                  <a:schemeClr val="tx2">
                    <a:lumMod val="50000"/>
                  </a:schemeClr>
                </a:solidFill>
              </a:rPr>
              <a:t>Strengthening</a:t>
            </a:r>
            <a:r>
              <a:rPr lang="tr-TR" sz="3600" b="1" u="sng" dirty="0" smtClean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tr-TR" sz="3600" b="1" u="sng" dirty="0" err="1" smtClean="0">
                <a:solidFill>
                  <a:schemeClr val="tx2">
                    <a:lumMod val="50000"/>
                  </a:schemeClr>
                </a:solidFill>
              </a:rPr>
              <a:t>Metals</a:t>
            </a:r>
            <a:endParaRPr lang="tr-TR" sz="3600" b="1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5 Dikdörtgen"/>
          <p:cNvSpPr/>
          <p:nvPr/>
        </p:nvSpPr>
        <p:spPr>
          <a:xfrm>
            <a:off x="251520" y="908720"/>
            <a:ext cx="6768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tr-TR" sz="2400" b="1" dirty="0" smtClean="0">
                <a:solidFill>
                  <a:schemeClr val="accent3">
                    <a:lumMod val="50000"/>
                  </a:schemeClr>
                </a:solidFill>
              </a:rPr>
              <a:t>STRAIN HARDENING</a:t>
            </a:r>
          </a:p>
        </p:txBody>
      </p:sp>
      <p:sp>
        <p:nvSpPr>
          <p:cNvPr id="8196" name="AutoShape 4" descr="data:image/jpeg;base64,/9j/4AAQSkZJRgABAQAAAQABAAD/2wCEAAkGBxAQDw8PDw8QEA8PDxAPFA8UDw8QDw8XFBYWGBQXFhQYHiggGBwnGxQUITEhJSkrMC4uGB8zODMsNyktLisBCgoKDg0OFxAQFywkHCQsLCwsLCwsLCwsLC0sLCwsLCwsLCwsLCwsLCwsLC4tLCwsLCwsLCwtLC0sLCw3LCwsLP/AABEIALgBEgMBIgACEQEDEQH/xAAcAAEAAgMBAQEAAAAAAAAAAAAAAQUDBAYHAgj/xABBEAACAQIEAggDBQQJBQEAAAABAgADEQQSITEFQQYTIlFhcYGRMqGxBxRCUtEVI3LBM1NigoOSorLwQ1RzwuEW/8QAGgEBAQEBAQEBAAAAAAAAAAAAAAECAwQFBv/EAC4RAQEAAgEDAwMACgMAAAAAAAABAhEDEkFRBBMhBTHwImGBkaGiscHR4RRCcf/aAAwDAQACEQMRAD8A1okxPQ86IkxAiJMQiIkxAiJMQIiTIgIiICIiAiIgIiICRJiBESYgRERAiJMQIiIgREmIEREQJkREDJEmIVESYgRJiICRJiBESYgREmJBEREBERAREQEREBERCIiTECIkmRCkiTECIkyIERJiERERCoiTEDJEmIVE+FqqSQGUkbgEEj0lLxksKhGY5SAQtzlHLbzBmvg65puGF7aXANsw5iebP1PTlrT7fp/o3vcPXM/mzcmv610sT5puGUMNiLz7nol2+LljcbZZ8xESYlREREIREQEREBERIEREBERASJMQIiTIgJEmIERJkQERECIiJQkSYgREmIGSIiRpU8ep/A3iV/mPoZUidBxWnmot/Zs3tv8AK8x9EeD08VW/fNloIVB1ymoz3yIG5XsfHSw3ng9Rj+n/AOv1P0r1Mx9LvL/rb/n+7BwfEgXpsTqRl7ud/wCXzlvLHph0Qo0KH3rCBk6ojPTzs4yk2zKWJIIJF9bW7ra02BxHWIDzGh8519Pnr9C/seD6nxYcs/5XF9r8Zfqvn9v592xERPU+IREQEiIgIiICTEQEiTECIkxAiJMKpJsASe4amBETfw/B8Q+1JgO9uz9ZaYbonUNuscKCdhqT5EzNzxndqYZXs5yLTr6uB4fTQM7Uwu+YO5Daqo7RJG7oO67CbfDcTh+uGHpYcrVv21KqpphVBqkst1OUvTQ5Se01uRIz7niNzi81yB4ZW7OWmzBlVgQpI1Gx7iNR6TIOCYk7UW/0/rPTBSHkJ9qk5e/fDfsx5e/BcSN6D/I/QzTq0HT40Zf4lI+s9C6V9JsLwyiK2JLdslUpIoarVI1bKCQLAEXJIGo5kA8/U+0DDucWiYHE1nwa0mq00SnUYZyFddCRmRmCkeDEXCkzU5cvCXix8uZkTFjuk+Frl3pYPF4ZqahnRqajsk2LgX2BIvzsb2IBtkRwwDKQVIuCDcETtjluOOWOkxESoREQMkREK+XTMCp2II95t9F8IG4VxANa7Gt6GnSRl9mF5rTe4ErNheI4WkL1alQ5RewAroqlieSjK59LbkA+fnn2r6PoeSzHLHffG/uv+46JMSa/BnqVDdn4fVLHvZabAt7i88u4fiercH8J0M7ziXCxguGVusrVKz9UKCguwop1hC2p0r2FgSbm50O2086njts1e79B6Di4+Tj5cfvhldOqiV/CMTdch3UaeXd6Swn0ePOZ4yx+W9V6bL0/Llx5dv4ztSIibeciIgIk2n1SpMxsqlj3AE/SQfES1w/AMQ/4Mo72NvkJaYboif8AqVPRRb5mZueM7tTDK9nLWn0lMsbKCx7gCT8p3uG6M4dN0zH+0S3y2lpSwaLoqgeQAnO807Nzhvd59h+BYh9qeUd7G3y3lphuiLH+kqW8FH8z+k66pURASzKAGVCSdmYgKPMllAHiJjwmOp1b9UcwAU5rEDtDMN/Ag+TCc7zZVucWMUWI4LhcNTNWoj1LWAUdt3YmwVV0BJ/UmwlxgsIgRSKQp3AOSwuL7A25zdzTGG7yOfeBa58fEazncrfvXWTGT4in4zUqqxNPrMlMpTZValSDl+0753sQEpg6g2uxJByWlNXwvWVaorVlfOtOjTamlR6tFncUsQym3ZzDEU1BDXCXG9O8uxh0NIqELl6bgiobs17ghri2oqOSCPxHvm4GylrWUZ82lhe+rXA72ufG83OSz7M9O1N9xY9SjU6j0wMMjAtSo0qq06bsqshBNusVWsG1auQbhZdcJoBKakqi1uryOVLlc5JeplLEkjrHc33PPaYqdgAMxNnz301Nre0kVh2grWOa5O+uh+kzcrVkWKk6XIJJ5C2gJI5nlYTLnlT1+oJdjbloBtba0x18QrfETbawdlHyMyrfxvDMNXenUr4ejWel8DVKSVDT1v2cwNtQNu6bNIIgsiqguTZVCi53OnOUtTigHOV2L6RIgvmHvA6p2Q/FacP00w+Hpmm1MqHdsuUWF9Cb29Jz3GunZF1pG57+QnPcKqVcTXOIqszBL2J2JI2HkDf2nXjl3HLkssXsSYnreZESYgb1M4F/6PH0D4dbSJ+omyvCA3wV6beVj9DPGalW5OxPMnUmfS12BBAS459VRv75bzh1ZeXfU8PY24HV5FD6n9J9cJweIw+KFUKGpPT6uqocZtyVYA7kG/oTPIl4xWTVXZf4a2JT5K4E3aXSjHAdjEV0PjWNQW8mB+smVuU1W+POYW2Ttp6d02+9Yrq6VGgxo0znLZqYNR7EDQtsAT538BORfgeKG+HqegB+hlXS6a8RTfEhv4qVI/QTaT7RMaNzQb+Kgyn/AEtOF4pX0/TfVOThwmGOOOp+eWVcJiKbA9TWBGt+qqfpLrDVi41VkbmrKy+19xKzD/aTiDvQwrf44of72mxR+07YPgxoLXWuTf3Sb45cL8OfrfW4+qxkzw1lPtZfzcWEyU6TNoqsx7gCfpNQfaThvx4SqOejUm+tptUPtDwHOniKf+Gh/wBrTt7v6nzPbnlZ0Oj+Ie3ZCgi/aNreFpaYXoj/AFlQ+Si3zMpqf2gcP/7munnTri3tLjD8ar1adCpRWoy1aaVCxqZStwDbKx10Npi8mTUwxXWF6P0EAXJmF83a7WtrX120llSwaqLBQB4Cc/hMVxCoezRKDbNUq0wPQBGJld0p4xTwQFTGVyWzA5AxKZgabAKNNjTpmyjTc2vrjVvd0+J2dOnE6IdqbuisGUKA2bOHKBCLd5q0x/eHfIXiwcA0aVSoGAIbLkQ5lVl7R8KiH37jOE6NdNsDVqZaPV0ahVECtTAUhAAoDXGtkQa2+Fe6dcvF3OxpHyBP0aS46JdtuocW4OU0qIIaxINRwStUKd7aE0Db+y45i01MCWJL16hGYkKpyKBmcr6gNTH+GDzImv8AtKp3J/lf9Z8txLKC1VkRLi7EMFF9BfnvaZ+VbtDB0qaZERQoZGta4ugUIdeYCJbuyiZesAFhYAaAchK5eIo21SmQfFvqDPipXJF1IJ/LcE+h5+wjVNt+rX0NiAbG19QPSaxxBBuXJ8LAL+vzlFX4qBfWV9fjSjn85DbqKmOHfNWpjx3zj8R0gUfilRiek6j8UsxqdUd9U4mO+aj8VUEnNvbTTf8A5b2nnOI6Ssdr+ew+crqvG6h2YDluTNdFTrem1+PKPxfOVOL6UKNjeeeVeIOd3PpMKu7kKgZmYkAC7E2BJ0HgD7TXQz1OuxnShz8OniTKHFcUZr5nv4X0lXRpPUemoVr1LZbiwa9wLE6EaHXwPdOq4b0VRbNXOc/kF8vqefymph4Zt8qvhnDqmJa/w0xu5GnkBznZYegtNQiCyqLD/wC+MyJTsAFWwAsABYD0n11Z7jO2OMxc7bXzIIY6IhdzoqDdj58huSeQBMyCi3dIbrkJ6uolK6lS5ALjUG63+E6b7jl3xnlqfDpwYTLkky+J33+bVOI4sabvTemFdGZGXODlZTYi40Oo5SJH7Kp88XSv/dP/ALxPL18z9FMPpPfX8z5fjtAg9bQrp/5KAIPsTMP3nhj7iip8aD0vnlE6GYqmHpt8SI3mqmerVfmtxxfHcPhlemMOosVvmV2YNmOlrkjl85ecB6BNikzVcXRw99QoanVcDxAYfX3lh+yMKSC+HRwLArmdMwAsO0uo5e0oOkXBqOe+HwjUkCDcmsM2tze5IG055St42Pt+glVqvVUcRSclrK1RXo5h3lRnIExcZ6AcQwtJ61SnSalTGZnSuhAHk2UncaAXmboA7/f6atVcKl3KGoctgDc227h/enovSigcdSTDjEdTT6wPUIXOzhQbKNQBqb3N9hpOdy1W5JY8QoYJi1lR6j2JyojO9hvZRraYqtUglfhINip0YeBB2nvXR3h2FwK5MOjZ3y56zdqo9vzPoABqcosPCbj8TNbRsNdbjWsE8dcpudvrHWdD87gHS5v6mw8BMtOoviLT13pTwHCtmrDD0ctiXyoqMttyCtjaeZYDhwrVMlMimmbtVWzMlMeNtWPh9N5qWX5Zs01eHYbrKihlLDMDYaFwPwr4nQaT9B9FuA08JTBbWswBbUlad/wJ4Da/O1545wcnhmKNZir2zIlVSuXXmDrlJHfY6z1MdKKRAZailWFwb7g7TGdbw+HXV8SEpu+nYRm9gT/Kfmv7SOKtiOJV7sSlAigg5DKO2fNnLN6z2DE9JqRRlLizKynXkRb+c8Q6S0Sa9WqNQzDMRsrbX8ja4MvGmdVmDcrUQjfOv1EuuLYbqa7oOz8LC2mjqG/nMPRThDYnEpqEo02FSpVbSmiqQTduX6Tc6TY5cRjK9akLUWcLTvoclNQiEjkSFBt4zpWOzUp4yqvw1qq+VRx/ObJ4ziShpnE1yrWupqMQbG/nuBNBV75kVgNpB1HRXhIrA1K+JenSRsuSm561jobX2Uajv8O+ddT4ngsIP3SNf8zO9Rvd2NvSeYYfHvTzZGtmFiO/u/nMdXFs25JmbjtZdO1430np1b2XK/Jw2vqLazlK/E6p3b22lczyaaFjYanuGp9pdSJu1lqV2O5J9ZjD936y6w3Ruuy3yhb7Z2sfWwuPaVGNwtZa7UPiqBsgSnexNr6Dc+Zl+R8Nfnp5kCYzWQbtfwUE/My//wDxlXqg3WL12pNK3Z8Bnvv6W+s5evh2R3RlIZHKMNwGF9LjTkfaXV7m3ZdCejlHiJqDraoanl7IRQbG9iTcjcHSdHxf7O3w2HestRGUWR6YpVHrMjMoJp2J/ea3AGmk637P6FLD8NwgpqqtUoU6rnS7u6gsSeZubeQAlP8AaXxzEpRqmk1FcNSaijI1MNUrVGIcWb8IWyba/Frpaceq26ddSTbiMZVwuBGFxHUVzU6lxQp1GXtgknrntqp7dtst1NgSCRr4PppUquFdupBNrhVe3obTn+kPEWxNRKruGtSp0lUAhaaoLKtu8a3PMknnK2gO2lvzL9RO8crdvWhRqsAfvVWx17K0QD/pMn7qedau3nVI/wBoEyYaiaahG3UL7MoYf7plnSa053cumr9xTnnb+KrVb5Fp9Jg6Q1FKmD35Fv72meJWUZR3D2iTED7iIhSIiBq18BTc5iuVvzqSre439ZrVaWKp60qvWD8raP77GWcmZuMrUysUw6RV6ZtVpss2E6W+JlgygixFx3HUTSxHB6D70wD3r2fltOd4m5yPit0mR1ZH7SsCpB2IO4mliOK4cgDq1AAsMoyWH920+cR0YU/0dZl81DfOaFTorX5VUPmXB+kz7di9b5qY+gLkU8w21zOt/XQzQr4wEgJTFMbWAyr/AJRpNs9FsR+an/mMqeOcPqYUJnKlqmawBJsFtcn3EvSm32mKJYodMp1axPIEWF9ZirVCGupNxs47Bt/zlMGE6oUnrVHJbMQKIBBJvp2uQtre06HozQw+Lp1uy61EOxqEhcy2UggC+oJ27o6fBtTVcVXdchdin5PhU+YAAMxLh2M9DbhGHNv3YFjfS4v4Hwn1+zKH9UvzluOSdUefLg25nT1mX7mB3t4XAnefsyh/VL859pgaK7UqYPfkW8z7eflevHw4fDcPzbU2bwALfMTfp9HKj/8ATyX5s1vkNflOxESzi82peTxHnXSDgv3RabdYHNRmGXKbLaxve+u/dMfRajVfE0nRHZEqAuwByKPE7XsfOWXTPErWxFDD02zMjMrAKTYvl0vfXQa930ueAfd8NTSn1qpUr5KvUvVQspdVsBoO4bzeptN/C9mvhcBTpszKvbc3aoSWqP5sdfTabMibYGHiR4jeczx/o9UqDNRqDKnaXDZFRCTuc19W31b3E6aIs2S6UnC+k1XCYelQr03RkDBSQNRe+400vb2mlxfjOExTrUrUDUdAB8TKGAuQGANmAud+8zpK9FXUq6hlPI/80mj+w8N/Uj1aofqZx9n53HX3Pj5ee4/C0yx6oFASSoZiVsfw5jtbvPrLXohwVTiEq1yrJTIfqkdXdiNRfKSFGm5nYJwfDDainrcj2M26aKoyqoUDkAAB6CbmPlnrZ8TWNR2dgAWJNhsvco8ALAeAmKInRgiRECYkRAyRJiRSIiAiIgIiICIiBX8d4ouFomqVzHMEVb2zMb8+WgJ9JwvHuL/fKaVMopvRJRlzZgwqWKkGw5o1x5TselfC3xOHC07dYlQVFBNg1gQRflo3ynOYLobUOHrNVGXEEfukzqQLEE5iNLm1t9L+2btZpS8KwX3hKlKkt8SP3guwAdB2Sq3sAe0DrvblbXsehnBquGWq9YZXqFQEuGKhb6kjTUt8po9DuA16NdqtZOrAQooLKSxYi+xOgA+c7KJCkREqERBgJqYjilCk4p1K1NHNuyWAOu1+71m3PL+laN98rhgczOCO9gVGW3fpYRaSNHEq4rsGOWqKpuS2WzZtyx211vHE6b9c6OS9TNa+vbv8JUHWxGUjwImTjeEq0auWvbrGRHJGxuLfKxHmDPROAYUfdsK1RFNVaKWYoC6j8IBIuNLTMjW1nSvlUN8WUX87az6iJtgkREBIiICIkQERIgIiRAmIkQM8REKREQESJMBESIExIiBMSIgIiJAiIgIiICfJQEgkAkbGwuPIz6kQMdagj2zoj22zKrW8r7TJBiUIiQICIiBESZEBIkxAiRJiBEREBERAzREQEREBESIExIiAiIhSIiAiIgIiICIiQIiIEREShIkxAiIiEJEmRAREQIiIgJEmRAREQM0SIgTEiIExIiBMSIgJMiICIiFIiICIiAiIgIiJBEREBERAi0WiJQkREIREQIiIgLREQIiIk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412776"/>
            <a:ext cx="7272808" cy="51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Dikdörtgen"/>
          <p:cNvSpPr/>
          <p:nvPr/>
        </p:nvSpPr>
        <p:spPr>
          <a:xfrm>
            <a:off x="539552" y="6488668"/>
            <a:ext cx="7776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>
                <a:solidFill>
                  <a:schemeClr val="accent5">
                    <a:lumMod val="75000"/>
                  </a:schemeClr>
                </a:solidFill>
              </a:rPr>
              <a:t>Metal </a:t>
            </a:r>
            <a:r>
              <a:rPr lang="tr-TR" sz="2000" b="1" dirty="0" err="1" smtClean="0">
                <a:solidFill>
                  <a:schemeClr val="accent5">
                    <a:lumMod val="75000"/>
                  </a:schemeClr>
                </a:solidFill>
              </a:rPr>
              <a:t>deformation</a:t>
            </a:r>
            <a:r>
              <a:rPr lang="tr-TR" sz="20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5">
                    <a:lumMod val="75000"/>
                  </a:schemeClr>
                </a:solidFill>
              </a:rPr>
              <a:t>during</a:t>
            </a:r>
            <a:r>
              <a:rPr lang="tr-TR" sz="20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5">
                    <a:lumMod val="75000"/>
                  </a:schemeClr>
                </a:solidFill>
              </a:rPr>
              <a:t>fabrication</a:t>
            </a:r>
            <a:r>
              <a:rPr lang="tr-TR" sz="20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5">
                    <a:lumMod val="75000"/>
                  </a:schemeClr>
                </a:solidFill>
              </a:rPr>
              <a:t>procedure</a:t>
            </a:r>
            <a:r>
              <a:rPr lang="tr-TR" sz="2000" b="1" dirty="0" smtClean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tr-TR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11 Dikdörtgen"/>
          <p:cNvSpPr/>
          <p:nvPr/>
        </p:nvSpPr>
        <p:spPr>
          <a:xfrm>
            <a:off x="2411760" y="1556792"/>
            <a:ext cx="14223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i="1" dirty="0" err="1" smtClean="0">
                <a:solidFill>
                  <a:schemeClr val="accent5">
                    <a:lumMod val="75000"/>
                  </a:schemeClr>
                </a:solidFill>
              </a:rPr>
              <a:t>forging</a:t>
            </a:r>
            <a:endParaRPr lang="tr-TR" sz="3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13 Dikdörtgen"/>
          <p:cNvSpPr/>
          <p:nvPr/>
        </p:nvSpPr>
        <p:spPr>
          <a:xfrm>
            <a:off x="5580112" y="1556792"/>
            <a:ext cx="13724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600" i="1" dirty="0" err="1" smtClean="0">
                <a:solidFill>
                  <a:schemeClr val="accent5">
                    <a:lumMod val="75000"/>
                  </a:schemeClr>
                </a:solidFill>
              </a:rPr>
              <a:t>rolling</a:t>
            </a:r>
            <a:endParaRPr lang="tr-TR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" name="14 Dikdörtgen"/>
          <p:cNvSpPr/>
          <p:nvPr/>
        </p:nvSpPr>
        <p:spPr>
          <a:xfrm>
            <a:off x="2051720" y="3933056"/>
            <a:ext cx="19375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600" dirty="0" err="1" smtClean="0">
                <a:solidFill>
                  <a:schemeClr val="accent5">
                    <a:lumMod val="75000"/>
                  </a:schemeClr>
                </a:solidFill>
              </a:rPr>
              <a:t>extrusion</a:t>
            </a:r>
            <a:endParaRPr lang="tr-TR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15 Dikdörtgen"/>
          <p:cNvSpPr/>
          <p:nvPr/>
        </p:nvSpPr>
        <p:spPr>
          <a:xfrm>
            <a:off x="5508104" y="4149080"/>
            <a:ext cx="16916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600" dirty="0" err="1" smtClean="0">
                <a:solidFill>
                  <a:schemeClr val="accent5">
                    <a:lumMod val="75000"/>
                  </a:schemeClr>
                </a:solidFill>
              </a:rPr>
              <a:t>drawing</a:t>
            </a:r>
            <a:endParaRPr lang="tr-TR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ikdörtgen"/>
          <p:cNvSpPr/>
          <p:nvPr/>
        </p:nvSpPr>
        <p:spPr>
          <a:xfrm>
            <a:off x="251520" y="260648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EXAMPLE PROBLEM: </a:t>
            </a:r>
            <a:r>
              <a:rPr lang="en-US" b="1" dirty="0" smtClean="0"/>
              <a:t>Tensile Strength and Ductility Determinations for</a:t>
            </a:r>
            <a:r>
              <a:rPr lang="tr-TR" b="1" dirty="0" smtClean="0"/>
              <a:t> </a:t>
            </a:r>
            <a:r>
              <a:rPr lang="tr-TR" b="1" dirty="0" err="1" smtClean="0"/>
              <a:t>Cold</a:t>
            </a:r>
            <a:r>
              <a:rPr lang="tr-TR" b="1" dirty="0" smtClean="0"/>
              <a:t>-</a:t>
            </a:r>
            <a:r>
              <a:rPr lang="tr-TR" b="1" dirty="0" err="1" smtClean="0"/>
              <a:t>Worked</a:t>
            </a:r>
            <a:r>
              <a:rPr lang="tr-TR" b="1" dirty="0" smtClean="0"/>
              <a:t> </a:t>
            </a:r>
            <a:r>
              <a:rPr lang="tr-TR" b="1" dirty="0" err="1" smtClean="0"/>
              <a:t>Copper</a:t>
            </a:r>
            <a:endParaRPr lang="tr-TR" dirty="0">
              <a:solidFill>
                <a:srgbClr val="FF0000"/>
              </a:solidFill>
            </a:endParaRPr>
          </a:p>
        </p:txBody>
      </p:sp>
      <p:sp>
        <p:nvSpPr>
          <p:cNvPr id="5" name="4 Dikdörtgen"/>
          <p:cNvSpPr/>
          <p:nvPr/>
        </p:nvSpPr>
        <p:spPr>
          <a:xfrm>
            <a:off x="323528" y="1124744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Compute the tensile strength and ductility (%EL) of a cylindrical copper rod</a:t>
            </a:r>
            <a:r>
              <a:rPr lang="tr-TR" dirty="0" smtClean="0"/>
              <a:t> </a:t>
            </a:r>
            <a:r>
              <a:rPr lang="en-US" dirty="0" smtClean="0"/>
              <a:t>if it is cold worked such that the diameter is reduced from 15.2 mm to 12.2 mm</a:t>
            </a:r>
            <a:endParaRPr lang="tr-TR" dirty="0"/>
          </a:p>
        </p:txBody>
      </p:sp>
      <p:sp>
        <p:nvSpPr>
          <p:cNvPr id="6" name="5 Dikdörtgen"/>
          <p:cNvSpPr/>
          <p:nvPr/>
        </p:nvSpPr>
        <p:spPr>
          <a:xfrm>
            <a:off x="179512" y="2051556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It is first necessary to determine the percent cold work resulting from the</a:t>
            </a:r>
            <a:r>
              <a:rPr lang="tr-TR" dirty="0" smtClean="0"/>
              <a:t> </a:t>
            </a:r>
            <a:r>
              <a:rPr lang="tr-TR" dirty="0" err="1" smtClean="0"/>
              <a:t>deformation</a:t>
            </a:r>
            <a:endParaRPr lang="tr-T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564904"/>
            <a:ext cx="43053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2407168"/>
            <a:ext cx="498157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Dikdörtgen"/>
          <p:cNvSpPr/>
          <p:nvPr/>
        </p:nvSpPr>
        <p:spPr>
          <a:xfrm>
            <a:off x="179512" y="1772816"/>
            <a:ext cx="971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i="1" u="sng" dirty="0" err="1" smtClean="0">
                <a:solidFill>
                  <a:schemeClr val="accent3">
                    <a:lumMod val="50000"/>
                  </a:schemeClr>
                </a:solidFill>
              </a:rPr>
              <a:t>Solution</a:t>
            </a:r>
            <a:endParaRPr lang="tr-TR" b="1" i="1" u="sng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22540" y="3645024"/>
            <a:ext cx="2401588" cy="3045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Dikdörtgen"/>
          <p:cNvSpPr/>
          <p:nvPr/>
        </p:nvSpPr>
        <p:spPr>
          <a:xfrm>
            <a:off x="5652120" y="4437112"/>
            <a:ext cx="36358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tensile strength is read directly from the curve for copper </a:t>
            </a:r>
            <a:endParaRPr lang="en-US" i="1" dirty="0" smtClean="0"/>
          </a:p>
          <a:p>
            <a:r>
              <a:rPr lang="en-US" dirty="0" smtClean="0"/>
              <a:t>as 340 M</a:t>
            </a:r>
            <a:r>
              <a:rPr lang="tr-TR" dirty="0" smtClean="0"/>
              <a:t>P</a:t>
            </a:r>
            <a:r>
              <a:rPr lang="en-US" dirty="0" smtClean="0"/>
              <a:t>a</a:t>
            </a:r>
            <a:r>
              <a:rPr lang="tr-TR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i="1" dirty="0" smtClean="0"/>
              <a:t>the ductility at 35.6</a:t>
            </a:r>
            <a:r>
              <a:rPr lang="tr-TR" i="1" dirty="0" smtClean="0"/>
              <a:t> </a:t>
            </a:r>
            <a:r>
              <a:rPr lang="en-US" i="1" dirty="0" smtClean="0"/>
              <a:t>%</a:t>
            </a:r>
            <a:r>
              <a:rPr lang="tr-TR" i="1" dirty="0" smtClean="0"/>
              <a:t> </a:t>
            </a:r>
            <a:r>
              <a:rPr lang="en-US" i="1" dirty="0" smtClean="0"/>
              <a:t>CW is about</a:t>
            </a:r>
          </a:p>
          <a:p>
            <a:r>
              <a:rPr lang="tr-TR" dirty="0" smtClean="0"/>
              <a:t>7 % EL.</a:t>
            </a:r>
            <a:endParaRPr lang="tr-TR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523" y="3584813"/>
            <a:ext cx="2880320" cy="3239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323528" y="537538"/>
            <a:ext cx="8280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accent3">
                    <a:lumMod val="50000"/>
                  </a:schemeClr>
                </a:solidFill>
              </a:rPr>
              <a:t>Why are dislocations important </a:t>
            </a:r>
            <a:r>
              <a:rPr lang="en-US" sz="2400" b="1" i="1" dirty="0" smtClean="0">
                <a:solidFill>
                  <a:schemeClr val="accent3">
                    <a:lumMod val="50000"/>
                  </a:schemeClr>
                </a:solidFill>
              </a:rPr>
              <a:t>in</a:t>
            </a:r>
            <a:r>
              <a:rPr lang="tr-TR" sz="2400" b="1" i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400" b="1" i="1" dirty="0" smtClean="0">
                <a:solidFill>
                  <a:schemeClr val="accent3">
                    <a:lumMod val="50000"/>
                  </a:schemeClr>
                </a:solidFill>
              </a:rPr>
              <a:t>plastic </a:t>
            </a:r>
            <a:r>
              <a:rPr lang="en-US" sz="2400" b="1" i="1" dirty="0">
                <a:solidFill>
                  <a:schemeClr val="accent3">
                    <a:lumMod val="50000"/>
                  </a:schemeClr>
                </a:solidFill>
              </a:rPr>
              <a:t>deformation?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33116"/>
            <a:ext cx="8711548" cy="466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06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ikdörtgen"/>
          <p:cNvSpPr/>
          <p:nvPr/>
        </p:nvSpPr>
        <p:spPr>
          <a:xfrm>
            <a:off x="0" y="332656"/>
            <a:ext cx="9144000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tr-TR" sz="3600" b="1" dirty="0" err="1" smtClean="0">
                <a:solidFill>
                  <a:schemeClr val="accent5">
                    <a:lumMod val="50000"/>
                  </a:schemeClr>
                </a:solidFill>
              </a:rPr>
              <a:t>Recovery</a:t>
            </a:r>
            <a:r>
              <a:rPr lang="tr-TR" sz="3600" b="1" dirty="0" smtClean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tr-TR" sz="3600" b="1" dirty="0" err="1" smtClean="0">
                <a:solidFill>
                  <a:schemeClr val="accent5">
                    <a:lumMod val="50000"/>
                  </a:schemeClr>
                </a:solidFill>
              </a:rPr>
              <a:t>Recrystallization</a:t>
            </a:r>
            <a:r>
              <a:rPr lang="tr-TR" sz="3600" b="1" dirty="0" smtClean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tr-TR" sz="3600" b="1" dirty="0" err="1" smtClean="0">
                <a:solidFill>
                  <a:schemeClr val="accent5">
                    <a:lumMod val="50000"/>
                  </a:schemeClr>
                </a:solidFill>
              </a:rPr>
              <a:t>and</a:t>
            </a:r>
            <a:r>
              <a:rPr lang="tr-TR" sz="36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tr-TR" sz="3600" b="1" dirty="0" err="1" smtClean="0">
                <a:solidFill>
                  <a:schemeClr val="accent5">
                    <a:lumMod val="50000"/>
                  </a:schemeClr>
                </a:solidFill>
              </a:rPr>
              <a:t>Grain</a:t>
            </a:r>
            <a:r>
              <a:rPr lang="tr-TR" sz="36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tr-TR" sz="3600" b="1" dirty="0" err="1" smtClean="0">
                <a:solidFill>
                  <a:schemeClr val="accent5">
                    <a:lumMod val="50000"/>
                  </a:schemeClr>
                </a:solidFill>
              </a:rPr>
              <a:t>Growth</a:t>
            </a:r>
            <a:endParaRPr lang="tr-TR" sz="36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4 Dikdörtgen"/>
          <p:cNvSpPr/>
          <p:nvPr/>
        </p:nvSpPr>
        <p:spPr>
          <a:xfrm>
            <a:off x="323528" y="1052736"/>
            <a:ext cx="86409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dirty="0" smtClean="0"/>
              <a:t>P</a:t>
            </a:r>
            <a:r>
              <a:rPr lang="en-US" sz="2000" dirty="0" err="1" smtClean="0"/>
              <a:t>lastically</a:t>
            </a:r>
            <a:r>
              <a:rPr lang="en-US" sz="2000" dirty="0" smtClean="0"/>
              <a:t> deforming a polycrystalline metal specimen</a:t>
            </a:r>
            <a:r>
              <a:rPr lang="tr-TR" sz="2000" dirty="0" smtClean="0"/>
              <a:t> at </a:t>
            </a:r>
            <a:r>
              <a:rPr lang="tr-TR" sz="2000" dirty="0" err="1" smtClean="0"/>
              <a:t>temperature</a:t>
            </a:r>
            <a:r>
              <a:rPr lang="tr-TR" sz="2000" dirty="0" smtClean="0"/>
              <a:t> </a:t>
            </a:r>
            <a:r>
              <a:rPr lang="en-US" sz="2000" dirty="0" smtClean="0"/>
              <a:t>low</a:t>
            </a:r>
            <a:r>
              <a:rPr lang="tr-TR" sz="2000" dirty="0" smtClean="0"/>
              <a:t>er </a:t>
            </a:r>
            <a:r>
              <a:rPr lang="tr-TR" sz="2000" dirty="0" err="1" smtClean="0"/>
              <a:t>than</a:t>
            </a:r>
            <a:r>
              <a:rPr lang="tr-TR" sz="2000" dirty="0" smtClean="0"/>
              <a:t> </a:t>
            </a:r>
            <a:r>
              <a:rPr lang="tr-TR" sz="2000" dirty="0" err="1" smtClean="0"/>
              <a:t>its</a:t>
            </a:r>
            <a:r>
              <a:rPr lang="en-US" sz="2000" dirty="0" smtClean="0"/>
              <a:t> melting </a:t>
            </a:r>
            <a:r>
              <a:rPr lang="tr-TR" sz="2000" dirty="0" err="1" smtClean="0"/>
              <a:t>point</a:t>
            </a:r>
            <a:r>
              <a:rPr lang="tr-TR" sz="2000" dirty="0" smtClean="0"/>
              <a:t> </a:t>
            </a:r>
            <a:r>
              <a:rPr lang="en-US" sz="2000" dirty="0" smtClean="0"/>
              <a:t>produces</a:t>
            </a:r>
            <a:r>
              <a:rPr lang="tr-TR" sz="2000" dirty="0" smtClean="0"/>
              <a:t> </a:t>
            </a:r>
            <a:r>
              <a:rPr lang="en-US" sz="2000" dirty="0" err="1" smtClean="0"/>
              <a:t>microstructural</a:t>
            </a:r>
            <a:r>
              <a:rPr lang="en-US" sz="2000" dirty="0" smtClean="0"/>
              <a:t> and property changes  </a:t>
            </a:r>
            <a:r>
              <a:rPr lang="en-US" sz="2000" dirty="0" err="1" smtClean="0"/>
              <a:t>includ</a:t>
            </a:r>
            <a:r>
              <a:rPr lang="tr-TR" sz="2000" dirty="0" err="1" smtClean="0"/>
              <a:t>ing</a:t>
            </a:r>
            <a:r>
              <a:rPr lang="tr-TR" sz="2000" dirty="0" smtClean="0"/>
              <a:t> </a:t>
            </a:r>
          </a:p>
          <a:p>
            <a:pPr marL="342900" indent="-342900">
              <a:buAutoNum type="arabicParenBoth"/>
            </a:pPr>
            <a:r>
              <a:rPr lang="en-US" sz="2000" dirty="0" err="1" smtClean="0"/>
              <a:t>chang</a:t>
            </a:r>
            <a:r>
              <a:rPr lang="tr-TR" sz="2000" dirty="0" err="1" smtClean="0"/>
              <a:t>ing</a:t>
            </a:r>
            <a:r>
              <a:rPr lang="en-US" sz="2000" dirty="0" smtClean="0"/>
              <a:t> in grain shape</a:t>
            </a:r>
            <a:r>
              <a:rPr lang="tr-TR" sz="2000" dirty="0" smtClean="0"/>
              <a:t> </a:t>
            </a:r>
          </a:p>
          <a:p>
            <a:pPr marL="342900" indent="-342900">
              <a:buAutoNum type="arabicParenBoth"/>
            </a:pPr>
            <a:r>
              <a:rPr lang="en-US" sz="2000" dirty="0" smtClean="0"/>
              <a:t>strain hardening </a:t>
            </a:r>
            <a:endParaRPr lang="tr-TR" sz="2000" dirty="0" smtClean="0"/>
          </a:p>
          <a:p>
            <a:pPr marL="342900" indent="-342900">
              <a:buAutoNum type="arabicParenBoth"/>
            </a:pPr>
            <a:r>
              <a:rPr lang="en-US" sz="2000" dirty="0" smtClean="0"/>
              <a:t>an increase in dislocation</a:t>
            </a:r>
            <a:r>
              <a:rPr lang="tr-TR" sz="2000" dirty="0" smtClean="0"/>
              <a:t> </a:t>
            </a:r>
            <a:r>
              <a:rPr lang="tr-TR" sz="2000" dirty="0" err="1" smtClean="0"/>
              <a:t>density</a:t>
            </a:r>
            <a:r>
              <a:rPr lang="tr-TR" sz="2000" dirty="0" smtClean="0"/>
              <a:t>.</a:t>
            </a:r>
            <a:endParaRPr lang="tr-TR" sz="2000" dirty="0"/>
          </a:p>
        </p:txBody>
      </p:sp>
      <p:sp>
        <p:nvSpPr>
          <p:cNvPr id="6" name="5 Dikdörtgen"/>
          <p:cNvSpPr/>
          <p:nvPr/>
        </p:nvSpPr>
        <p:spPr>
          <a:xfrm>
            <a:off x="323528" y="2924944"/>
            <a:ext cx="849694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 smtClean="0"/>
              <a:t>Some fraction of the energy expended in deformation is stored</a:t>
            </a:r>
            <a:r>
              <a:rPr lang="tr-TR" sz="2000" dirty="0" smtClean="0"/>
              <a:t> </a:t>
            </a:r>
            <a:r>
              <a:rPr lang="en-US" sz="2000" dirty="0" smtClean="0"/>
              <a:t>in the metal as strain energy, associated with tensile, compressive, and shear</a:t>
            </a:r>
            <a:r>
              <a:rPr lang="tr-TR" sz="2000" dirty="0" smtClean="0"/>
              <a:t> </a:t>
            </a:r>
            <a:r>
              <a:rPr lang="en-US" sz="2000" dirty="0" smtClean="0"/>
              <a:t>zones around the newly created dislocations </a:t>
            </a:r>
            <a:endParaRPr lang="tr-TR" sz="2000" dirty="0" smtClean="0"/>
          </a:p>
          <a:p>
            <a:pPr>
              <a:buFont typeface="Wingdings" pitchFamily="2" charset="2"/>
              <a:buChar char="Ø"/>
            </a:pPr>
            <a:r>
              <a:rPr lang="tr-TR" sz="2000" dirty="0" smtClean="0"/>
              <a:t>O</a:t>
            </a:r>
            <a:r>
              <a:rPr lang="en-US" sz="2000" dirty="0" err="1" smtClean="0"/>
              <a:t>ther</a:t>
            </a:r>
            <a:r>
              <a:rPr lang="en-US" sz="2000" dirty="0" smtClean="0"/>
              <a:t> properties</a:t>
            </a:r>
            <a:r>
              <a:rPr lang="tr-TR" sz="2000" dirty="0" smtClean="0"/>
              <a:t> </a:t>
            </a:r>
            <a:r>
              <a:rPr lang="en-US" sz="2000" dirty="0" smtClean="0"/>
              <a:t>such as </a:t>
            </a:r>
            <a:r>
              <a:rPr lang="en-US" sz="2000" u="sng" dirty="0" smtClean="0">
                <a:solidFill>
                  <a:srgbClr val="FF0000"/>
                </a:solidFill>
              </a:rPr>
              <a:t>electrical conductivity </a:t>
            </a:r>
            <a:r>
              <a:rPr lang="en-US" sz="2000" dirty="0" smtClean="0"/>
              <a:t>and </a:t>
            </a:r>
            <a:r>
              <a:rPr lang="en-US" sz="2000" u="sng" dirty="0" smtClean="0">
                <a:solidFill>
                  <a:srgbClr val="FF0000"/>
                </a:solidFill>
              </a:rPr>
              <a:t>corrosion resistance</a:t>
            </a:r>
            <a:r>
              <a:rPr lang="en-US" sz="2000" dirty="0" smtClean="0"/>
              <a:t> may be</a:t>
            </a:r>
            <a:r>
              <a:rPr lang="tr-TR" sz="2000" dirty="0" smtClean="0"/>
              <a:t> </a:t>
            </a:r>
            <a:r>
              <a:rPr lang="en-US" sz="2000" dirty="0" smtClean="0"/>
              <a:t>modified as a consequence of plastic deformation.</a:t>
            </a:r>
            <a:endParaRPr lang="tr-TR" sz="2000" dirty="0"/>
          </a:p>
        </p:txBody>
      </p:sp>
      <p:sp>
        <p:nvSpPr>
          <p:cNvPr id="7" name="6 Dikdörtgen"/>
          <p:cNvSpPr/>
          <p:nvPr/>
        </p:nvSpPr>
        <p:spPr>
          <a:xfrm>
            <a:off x="251520" y="4894128"/>
            <a:ext cx="8640960" cy="1631216"/>
          </a:xfrm>
          <a:prstGeom prst="rect">
            <a:avLst/>
          </a:prstGeom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These properties and structures may revert back to the </a:t>
            </a:r>
            <a:r>
              <a:rPr lang="en-US" sz="2000" dirty="0" err="1" smtClean="0"/>
              <a:t>precold</a:t>
            </a:r>
            <a:r>
              <a:rPr lang="en-US" sz="2000" dirty="0" smtClean="0"/>
              <a:t>-worked states</a:t>
            </a:r>
            <a:r>
              <a:rPr lang="tr-TR" sz="2000" dirty="0" smtClean="0"/>
              <a:t> </a:t>
            </a:r>
            <a:r>
              <a:rPr lang="en-US" sz="2000" dirty="0" smtClean="0"/>
              <a:t>by appropriate heat treatment (sometimes termed an </a:t>
            </a:r>
            <a:r>
              <a:rPr lang="en-US" sz="2000" i="1" dirty="0" smtClean="0"/>
              <a:t>annealing treatment). Such</a:t>
            </a:r>
            <a:r>
              <a:rPr lang="tr-TR" sz="2000" i="1" dirty="0" smtClean="0"/>
              <a:t> </a:t>
            </a:r>
            <a:r>
              <a:rPr lang="en-US" sz="2000" dirty="0" smtClean="0"/>
              <a:t>restoration results from two different processes that occur at elevated temperatures:</a:t>
            </a:r>
            <a:r>
              <a:rPr lang="tr-TR" sz="2000" dirty="0" smtClean="0"/>
              <a:t> </a:t>
            </a:r>
            <a:r>
              <a:rPr lang="en-US" sz="2000" b="1" i="1" dirty="0" smtClean="0"/>
              <a:t>recovery and </a:t>
            </a:r>
            <a:r>
              <a:rPr lang="en-US" sz="2000" b="1" i="1" dirty="0" err="1" smtClean="0"/>
              <a:t>recrystallization</a:t>
            </a:r>
            <a:r>
              <a:rPr lang="en-US" sz="2000" i="1" dirty="0" smtClean="0"/>
              <a:t>, which may be followed by </a:t>
            </a:r>
            <a:r>
              <a:rPr lang="en-US" sz="2000" b="1" i="1" dirty="0" smtClean="0"/>
              <a:t>grain growth.</a:t>
            </a:r>
            <a:endParaRPr lang="tr-TR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ikdörtgen"/>
          <p:cNvSpPr/>
          <p:nvPr/>
        </p:nvSpPr>
        <p:spPr>
          <a:xfrm>
            <a:off x="0" y="332657"/>
            <a:ext cx="9144000" cy="46166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tr-TR" sz="2400" b="1" u="sng" dirty="0" err="1" smtClean="0">
                <a:solidFill>
                  <a:schemeClr val="accent5">
                    <a:lumMod val="50000"/>
                  </a:schemeClr>
                </a:solidFill>
              </a:rPr>
              <a:t>Recovery</a:t>
            </a:r>
            <a:r>
              <a:rPr lang="tr-TR" sz="2400" b="1" u="sng" dirty="0" smtClean="0">
                <a:solidFill>
                  <a:schemeClr val="accent5">
                    <a:lumMod val="50000"/>
                  </a:schemeClr>
                </a:solidFill>
              </a:rPr>
              <a:t>:</a:t>
            </a:r>
            <a:endParaRPr lang="tr-TR" sz="2400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4 Dikdörtgen"/>
          <p:cNvSpPr/>
          <p:nvPr/>
        </p:nvSpPr>
        <p:spPr>
          <a:xfrm>
            <a:off x="323528" y="1556792"/>
            <a:ext cx="83529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at the elevated temperature =&gt; enhancement in atomic diffusion =&gt;dislocation motion =&gt; relieving  of  the stored internal strain energy</a:t>
            </a:r>
            <a:endParaRPr lang="en-US" sz="2000" dirty="0"/>
          </a:p>
        </p:txBody>
      </p:sp>
      <p:sp>
        <p:nvSpPr>
          <p:cNvPr id="6" name="5 Dikdörtgen"/>
          <p:cNvSpPr/>
          <p:nvPr/>
        </p:nvSpPr>
        <p:spPr>
          <a:xfrm>
            <a:off x="251520" y="2348880"/>
            <a:ext cx="85689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i="1" dirty="0" smtClean="0">
                <a:solidFill>
                  <a:schemeClr val="accent6">
                    <a:lumMod val="50000"/>
                  </a:schemeClr>
                </a:solidFill>
              </a:rPr>
              <a:t>=&gt; </a:t>
            </a:r>
            <a: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  <a:t>physical properties such as electrical</a:t>
            </a:r>
            <a:r>
              <a:rPr lang="tr-TR" sz="2000" i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  <a:t>and thermal conductivities are recovered to their </a:t>
            </a:r>
            <a:r>
              <a:rPr lang="en-US" sz="2000" i="1" dirty="0" err="1" smtClean="0">
                <a:solidFill>
                  <a:schemeClr val="accent6">
                    <a:lumMod val="50000"/>
                  </a:schemeClr>
                </a:solidFill>
              </a:rPr>
              <a:t>precold</a:t>
            </a:r>
            <a:r>
              <a:rPr lang="en-US" sz="2000" i="1" dirty="0" smtClean="0">
                <a:solidFill>
                  <a:schemeClr val="accent6">
                    <a:lumMod val="50000"/>
                  </a:schemeClr>
                </a:solidFill>
              </a:rPr>
              <a:t>-worked states.</a:t>
            </a:r>
            <a:endParaRPr lang="tr-TR" sz="2000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6 Dikdörtgen"/>
          <p:cNvSpPr/>
          <p:nvPr/>
        </p:nvSpPr>
        <p:spPr>
          <a:xfrm>
            <a:off x="395536" y="1052736"/>
            <a:ext cx="3999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 err="1" smtClean="0">
                <a:solidFill>
                  <a:schemeClr val="accent1">
                    <a:lumMod val="50000"/>
                  </a:schemeClr>
                </a:solidFill>
              </a:rPr>
              <a:t>Annihilation</a:t>
            </a:r>
            <a:r>
              <a:rPr lang="tr-TR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tr-TR" b="1" dirty="0" err="1" smtClean="0">
                <a:solidFill>
                  <a:schemeClr val="accent1">
                    <a:lumMod val="50000"/>
                  </a:schemeClr>
                </a:solidFill>
              </a:rPr>
              <a:t>reduces</a:t>
            </a:r>
            <a:r>
              <a:rPr lang="tr-TR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tr-TR" b="1" dirty="0" err="1" smtClean="0">
                <a:solidFill>
                  <a:schemeClr val="accent1">
                    <a:lumMod val="50000"/>
                  </a:schemeClr>
                </a:solidFill>
              </a:rPr>
              <a:t>dislocation</a:t>
            </a:r>
            <a:r>
              <a:rPr lang="tr-TR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tr-TR" b="1" dirty="0" err="1" smtClean="0">
                <a:solidFill>
                  <a:schemeClr val="accent1">
                    <a:lumMod val="50000"/>
                  </a:schemeClr>
                </a:solidFill>
              </a:rPr>
              <a:t>density</a:t>
            </a:r>
            <a:endParaRPr lang="tr-T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3068960"/>
            <a:ext cx="643890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ikdörtgen"/>
          <p:cNvSpPr/>
          <p:nvPr/>
        </p:nvSpPr>
        <p:spPr>
          <a:xfrm>
            <a:off x="0" y="332657"/>
            <a:ext cx="9144000" cy="46166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</a:rPr>
              <a:t>Recrystallization</a:t>
            </a:r>
            <a:endParaRPr lang="tr-TR" sz="2400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Dikdörtgen"/>
          <p:cNvSpPr/>
          <p:nvPr/>
        </p:nvSpPr>
        <p:spPr>
          <a:xfrm>
            <a:off x="251520" y="980728"/>
            <a:ext cx="87129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Even after recovery is complete, the grains are still in a relatively high strain energy</a:t>
            </a:r>
          </a:p>
          <a:p>
            <a:pPr algn="just"/>
            <a:r>
              <a:rPr lang="en-US" sz="2000" dirty="0" smtClean="0"/>
              <a:t>state. </a:t>
            </a:r>
            <a:r>
              <a:rPr lang="en-US" sz="2000" b="1" dirty="0" err="1" smtClean="0"/>
              <a:t>Recrystallization</a:t>
            </a:r>
            <a:r>
              <a:rPr lang="en-US" sz="2000" b="1" dirty="0" smtClean="0"/>
              <a:t> is the formation of a new set of strain-free and </a:t>
            </a:r>
            <a:r>
              <a:rPr lang="en-US" sz="2000" b="1" dirty="0" err="1" smtClean="0"/>
              <a:t>equiaxed</a:t>
            </a:r>
            <a:endParaRPr lang="en-US" sz="2000" b="1" dirty="0" smtClean="0"/>
          </a:p>
          <a:p>
            <a:pPr algn="just"/>
            <a:r>
              <a:rPr lang="en-US" sz="2000" b="1" dirty="0" smtClean="0"/>
              <a:t>grains (i.e., having approximately equal dimensions in all directions)</a:t>
            </a:r>
            <a:r>
              <a:rPr lang="en-US" sz="2000" dirty="0" smtClean="0"/>
              <a:t> </a:t>
            </a:r>
            <a:r>
              <a:rPr lang="en-US" sz="2000" dirty="0" err="1" smtClean="0"/>
              <a:t>hav</a:t>
            </a:r>
            <a:r>
              <a:rPr lang="tr-TR" sz="2000" dirty="0" err="1" smtClean="0"/>
              <a:t>ing</a:t>
            </a:r>
            <a:r>
              <a:rPr lang="en-US" sz="2000" dirty="0" smtClean="0"/>
              <a:t> low</a:t>
            </a:r>
            <a:r>
              <a:rPr lang="tr-TR" sz="2000" dirty="0" smtClean="0"/>
              <a:t> </a:t>
            </a:r>
            <a:r>
              <a:rPr lang="en-US" sz="2000" dirty="0" smtClean="0"/>
              <a:t>dislocation densities</a:t>
            </a:r>
            <a:endParaRPr lang="tr-TR" sz="2000" dirty="0"/>
          </a:p>
        </p:txBody>
      </p:sp>
      <p:sp>
        <p:nvSpPr>
          <p:cNvPr id="9" name="8 Dikdörtgen"/>
          <p:cNvSpPr/>
          <p:nvPr/>
        </p:nvSpPr>
        <p:spPr>
          <a:xfrm>
            <a:off x="323528" y="2348880"/>
            <a:ext cx="58326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New crystals are formed that:</a:t>
            </a:r>
          </a:p>
          <a:p>
            <a:r>
              <a:rPr lang="en-US" sz="2000" dirty="0" smtClean="0"/>
              <a:t>--have a small </a:t>
            </a:r>
            <a:r>
              <a:rPr lang="en-US" sz="2000" dirty="0" err="1" smtClean="0"/>
              <a:t>disl</a:t>
            </a:r>
            <a:r>
              <a:rPr lang="en-US" sz="2000" dirty="0" smtClean="0"/>
              <a:t>. density</a:t>
            </a:r>
          </a:p>
          <a:p>
            <a:r>
              <a:rPr lang="tr-TR" sz="2000" dirty="0" smtClean="0"/>
              <a:t>--</a:t>
            </a:r>
            <a:r>
              <a:rPr lang="tr-TR" sz="2000" dirty="0" err="1" smtClean="0"/>
              <a:t>are</a:t>
            </a:r>
            <a:r>
              <a:rPr lang="tr-TR" sz="2000" dirty="0" smtClean="0"/>
              <a:t> </a:t>
            </a:r>
            <a:r>
              <a:rPr lang="tr-TR" sz="2000" dirty="0" err="1" smtClean="0"/>
              <a:t>small</a:t>
            </a:r>
            <a:endParaRPr lang="tr-TR" sz="2000" dirty="0" smtClean="0"/>
          </a:p>
          <a:p>
            <a:r>
              <a:rPr lang="tr-TR" sz="2000" dirty="0" smtClean="0"/>
              <a:t>--</a:t>
            </a:r>
            <a:r>
              <a:rPr lang="tr-TR" sz="2000" dirty="0" err="1" smtClean="0"/>
              <a:t>consume</a:t>
            </a:r>
            <a:r>
              <a:rPr lang="tr-TR" sz="2000" dirty="0" smtClean="0"/>
              <a:t> </a:t>
            </a:r>
            <a:r>
              <a:rPr lang="tr-TR" sz="2000" dirty="0" err="1" smtClean="0"/>
              <a:t>cold</a:t>
            </a:r>
            <a:r>
              <a:rPr lang="tr-TR" sz="2000" dirty="0" smtClean="0"/>
              <a:t>-</a:t>
            </a:r>
            <a:r>
              <a:rPr lang="tr-TR" sz="2000" dirty="0" err="1" smtClean="0"/>
              <a:t>worked</a:t>
            </a:r>
            <a:r>
              <a:rPr lang="tr-TR" sz="2000" dirty="0" smtClean="0"/>
              <a:t> </a:t>
            </a:r>
            <a:r>
              <a:rPr lang="tr-TR" sz="2000" dirty="0" err="1" smtClean="0"/>
              <a:t>crystals</a:t>
            </a:r>
            <a:endParaRPr lang="tr-TR" sz="2000" dirty="0"/>
          </a:p>
        </p:txBody>
      </p:sp>
      <p:sp>
        <p:nvSpPr>
          <p:cNvPr id="14" name="13 Dikdörtgen"/>
          <p:cNvSpPr/>
          <p:nvPr/>
        </p:nvSpPr>
        <p:spPr>
          <a:xfrm>
            <a:off x="4355976" y="2564904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err="1" smtClean="0"/>
              <a:t>Recrystallization</a:t>
            </a:r>
            <a:r>
              <a:rPr lang="tr-TR" b="1" dirty="0" smtClean="0"/>
              <a:t> </a:t>
            </a:r>
            <a:r>
              <a:rPr lang="tr-TR" b="1" dirty="0" err="1" smtClean="0"/>
              <a:t>temperature</a:t>
            </a:r>
            <a:r>
              <a:rPr lang="tr-TR" b="1" dirty="0" smtClean="0"/>
              <a:t>:f (</a:t>
            </a:r>
            <a:r>
              <a:rPr lang="en-US" dirty="0" smtClean="0"/>
              <a:t> the amount of prior cold work and the purity of the</a:t>
            </a:r>
            <a:r>
              <a:rPr lang="tr-TR" dirty="0" smtClean="0"/>
              <a:t> alloy)</a:t>
            </a:r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3629025"/>
            <a:ext cx="406717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14 Dikdörtgen"/>
          <p:cNvSpPr/>
          <p:nvPr/>
        </p:nvSpPr>
        <p:spPr>
          <a:xfrm>
            <a:off x="0" y="5657671"/>
            <a:ext cx="47160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sz="1600" dirty="0" smtClean="0"/>
              <a:t>The </a:t>
            </a:r>
            <a:r>
              <a:rPr lang="tr-TR" sz="1600" dirty="0" err="1" smtClean="0"/>
              <a:t>variation</a:t>
            </a:r>
            <a:r>
              <a:rPr lang="tr-TR" sz="1600" dirty="0" smtClean="0"/>
              <a:t> of </a:t>
            </a:r>
            <a:r>
              <a:rPr lang="tr-TR" sz="1600" dirty="0" err="1" smtClean="0"/>
              <a:t>recrystallization</a:t>
            </a:r>
            <a:r>
              <a:rPr lang="tr-TR" sz="1600" dirty="0" smtClean="0"/>
              <a:t> </a:t>
            </a:r>
            <a:r>
              <a:rPr lang="tr-TR" sz="1600" dirty="0" err="1" smtClean="0"/>
              <a:t>temperature</a:t>
            </a:r>
            <a:r>
              <a:rPr lang="tr-TR" sz="1600" dirty="0" smtClean="0"/>
              <a:t> </a:t>
            </a:r>
            <a:r>
              <a:rPr lang="tr-TR" sz="1600" dirty="0" err="1" smtClean="0"/>
              <a:t>with</a:t>
            </a:r>
            <a:endParaRPr lang="tr-TR" sz="1600" dirty="0" smtClean="0"/>
          </a:p>
          <a:p>
            <a:pPr algn="just"/>
            <a:r>
              <a:rPr lang="tr-TR" sz="1600" dirty="0" err="1" smtClean="0"/>
              <a:t>percent</a:t>
            </a:r>
            <a:r>
              <a:rPr lang="tr-TR" sz="1600" dirty="0" smtClean="0"/>
              <a:t> </a:t>
            </a:r>
            <a:r>
              <a:rPr lang="tr-TR" sz="1600" dirty="0" err="1" smtClean="0"/>
              <a:t>cold</a:t>
            </a:r>
            <a:r>
              <a:rPr lang="tr-TR" sz="1600" dirty="0" smtClean="0"/>
              <a:t> </a:t>
            </a:r>
            <a:r>
              <a:rPr lang="tr-TR" sz="1600" dirty="0" err="1" smtClean="0"/>
              <a:t>work</a:t>
            </a:r>
            <a:r>
              <a:rPr lang="tr-TR" sz="1600" dirty="0" smtClean="0"/>
              <a:t> </a:t>
            </a:r>
            <a:r>
              <a:rPr lang="tr-TR" sz="1600" dirty="0" err="1" smtClean="0"/>
              <a:t>for</a:t>
            </a:r>
            <a:r>
              <a:rPr lang="tr-TR" sz="1600" dirty="0" smtClean="0"/>
              <a:t> </a:t>
            </a:r>
            <a:r>
              <a:rPr lang="tr-TR" sz="1600" dirty="0" err="1" smtClean="0"/>
              <a:t>iron</a:t>
            </a:r>
            <a:r>
              <a:rPr lang="tr-TR" sz="1600" dirty="0" smtClean="0"/>
              <a:t>. </a:t>
            </a:r>
            <a:r>
              <a:rPr lang="tr-TR" sz="1600" dirty="0" err="1" smtClean="0"/>
              <a:t>For</a:t>
            </a:r>
            <a:r>
              <a:rPr lang="tr-TR" sz="1600" dirty="0" smtClean="0"/>
              <a:t> </a:t>
            </a:r>
            <a:r>
              <a:rPr lang="tr-TR" sz="1600" dirty="0" err="1" smtClean="0"/>
              <a:t>deformations</a:t>
            </a:r>
            <a:r>
              <a:rPr lang="tr-TR" sz="1600" dirty="0" smtClean="0"/>
              <a:t> </a:t>
            </a:r>
            <a:r>
              <a:rPr lang="tr-TR" sz="1600" dirty="0" err="1" smtClean="0"/>
              <a:t>less</a:t>
            </a:r>
            <a:r>
              <a:rPr lang="tr-TR" sz="1600" dirty="0" smtClean="0"/>
              <a:t> </a:t>
            </a:r>
            <a:r>
              <a:rPr lang="tr-TR" sz="1600" dirty="0" err="1" smtClean="0"/>
              <a:t>than</a:t>
            </a:r>
            <a:r>
              <a:rPr lang="tr-TR" sz="1600" dirty="0" smtClean="0"/>
              <a:t> </a:t>
            </a:r>
            <a:r>
              <a:rPr lang="tr-TR" sz="1600" dirty="0" err="1" smtClean="0"/>
              <a:t>the</a:t>
            </a:r>
            <a:r>
              <a:rPr lang="tr-TR" sz="1600" dirty="0" smtClean="0"/>
              <a:t> </a:t>
            </a:r>
            <a:r>
              <a:rPr lang="tr-TR" sz="1600" dirty="0" err="1" smtClean="0"/>
              <a:t>critical</a:t>
            </a:r>
            <a:r>
              <a:rPr lang="tr-TR" sz="1600" dirty="0" smtClean="0"/>
              <a:t> (</a:t>
            </a:r>
            <a:r>
              <a:rPr lang="tr-TR" sz="1600" dirty="0" err="1" smtClean="0"/>
              <a:t>about</a:t>
            </a:r>
            <a:r>
              <a:rPr lang="tr-TR" sz="1600" dirty="0" smtClean="0"/>
              <a:t> 5%CW), </a:t>
            </a:r>
            <a:r>
              <a:rPr lang="tr-TR" sz="1600" dirty="0" err="1" smtClean="0"/>
              <a:t>recrystallization</a:t>
            </a:r>
            <a:r>
              <a:rPr lang="tr-TR" sz="1600" dirty="0" smtClean="0"/>
              <a:t> </a:t>
            </a:r>
            <a:r>
              <a:rPr lang="tr-TR" sz="1600" dirty="0" err="1" smtClean="0"/>
              <a:t>will</a:t>
            </a:r>
            <a:r>
              <a:rPr lang="tr-TR" sz="1600" dirty="0" smtClean="0"/>
              <a:t> not </a:t>
            </a:r>
            <a:r>
              <a:rPr lang="tr-TR" sz="1600" dirty="0" err="1" smtClean="0"/>
              <a:t>occur</a:t>
            </a:r>
            <a:r>
              <a:rPr lang="tr-TR" sz="1600" dirty="0" smtClean="0"/>
              <a:t>.</a:t>
            </a:r>
            <a:endParaRPr lang="tr-TR" sz="1600" dirty="0"/>
          </a:p>
        </p:txBody>
      </p:sp>
      <p:sp>
        <p:nvSpPr>
          <p:cNvPr id="16" name="15 Dikdörtgen"/>
          <p:cNvSpPr/>
          <p:nvPr/>
        </p:nvSpPr>
        <p:spPr>
          <a:xfrm>
            <a:off x="323528" y="4221088"/>
            <a:ext cx="41044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err="1" smtClean="0"/>
              <a:t>Recrystallization</a:t>
            </a:r>
            <a:r>
              <a:rPr lang="en-US" sz="2000" b="1" i="1" dirty="0" smtClean="0"/>
              <a:t> proceeds more rapidly in pure metals than in alloys.</a:t>
            </a:r>
            <a:endParaRPr lang="tr-TR" sz="20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ikdörtgen"/>
          <p:cNvSpPr/>
          <p:nvPr/>
        </p:nvSpPr>
        <p:spPr>
          <a:xfrm>
            <a:off x="0" y="116632"/>
            <a:ext cx="9144000" cy="46166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</a:rPr>
              <a:t>Recrystallization</a:t>
            </a:r>
            <a:endParaRPr lang="tr-TR" sz="2400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Dikdörtgen"/>
          <p:cNvSpPr/>
          <p:nvPr/>
        </p:nvSpPr>
        <p:spPr>
          <a:xfrm>
            <a:off x="2771800" y="1772816"/>
            <a:ext cx="14401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(</a:t>
            </a:r>
            <a:r>
              <a:rPr lang="en-US" b="1" i="1" dirty="0" smtClean="0"/>
              <a:t>a) Cold-worked (33%CW) grain structure</a:t>
            </a:r>
            <a:endParaRPr lang="tr-TR" b="1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052736"/>
            <a:ext cx="2448272" cy="297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Dikdörtgen"/>
          <p:cNvSpPr/>
          <p:nvPr/>
        </p:nvSpPr>
        <p:spPr>
          <a:xfrm>
            <a:off x="179512" y="620688"/>
            <a:ext cx="8964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Photomicrographs showing several stages of the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recrystallization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and grain</a:t>
            </a:r>
            <a:r>
              <a:rPr lang="tr-TR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tr-TR" dirty="0" err="1" smtClean="0">
                <a:solidFill>
                  <a:schemeClr val="accent6">
                    <a:lumMod val="50000"/>
                  </a:schemeClr>
                </a:solidFill>
              </a:rPr>
              <a:t>growth</a:t>
            </a:r>
            <a:r>
              <a:rPr lang="tr-TR" dirty="0" smtClean="0">
                <a:solidFill>
                  <a:schemeClr val="accent6">
                    <a:lumMod val="50000"/>
                  </a:schemeClr>
                </a:solidFill>
              </a:rPr>
              <a:t> of </a:t>
            </a:r>
            <a:r>
              <a:rPr lang="tr-TR" dirty="0" err="1" smtClean="0">
                <a:solidFill>
                  <a:schemeClr val="accent6">
                    <a:lumMod val="50000"/>
                  </a:schemeClr>
                </a:solidFill>
              </a:rPr>
              <a:t>brass</a:t>
            </a:r>
            <a:r>
              <a:rPr lang="tr-TR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tr-TR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3933056"/>
            <a:ext cx="2349220" cy="2924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9992" y="908720"/>
            <a:ext cx="241738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3528" y="4077072"/>
            <a:ext cx="2313168" cy="2780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14 Dikdörtgen"/>
          <p:cNvSpPr/>
          <p:nvPr/>
        </p:nvSpPr>
        <p:spPr>
          <a:xfrm>
            <a:off x="2627784" y="4365104"/>
            <a:ext cx="1800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(</a:t>
            </a:r>
            <a:r>
              <a:rPr lang="en-US" b="1" i="1" dirty="0" smtClean="0"/>
              <a:t>c) Partial replacement of cold-worked grains by </a:t>
            </a:r>
            <a:r>
              <a:rPr lang="en-US" b="1" i="1" dirty="0" err="1" smtClean="0"/>
              <a:t>recrystallized</a:t>
            </a:r>
            <a:r>
              <a:rPr lang="en-US" b="1" i="1" dirty="0" smtClean="0"/>
              <a:t> ones (4 s at</a:t>
            </a:r>
            <a:r>
              <a:rPr lang="tr-TR" b="1" i="1" dirty="0" smtClean="0"/>
              <a:t> </a:t>
            </a:r>
            <a:r>
              <a:rPr lang="en-US" b="1" dirty="0" smtClean="0"/>
              <a:t>580C). </a:t>
            </a:r>
            <a:endParaRPr lang="tr-TR" b="1" dirty="0"/>
          </a:p>
        </p:txBody>
      </p:sp>
      <p:sp>
        <p:nvSpPr>
          <p:cNvPr id="16" name="15 Dikdörtgen"/>
          <p:cNvSpPr/>
          <p:nvPr/>
        </p:nvSpPr>
        <p:spPr>
          <a:xfrm>
            <a:off x="6804248" y="1628800"/>
            <a:ext cx="233975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b) Initial stage of </a:t>
            </a:r>
            <a:r>
              <a:rPr lang="en-US" b="1" i="1" dirty="0" err="1" smtClean="0"/>
              <a:t>recrystallization</a:t>
            </a:r>
            <a:endParaRPr lang="en-US" b="1" i="1" dirty="0" smtClean="0"/>
          </a:p>
          <a:p>
            <a:r>
              <a:rPr lang="en-US" b="1" dirty="0" smtClean="0"/>
              <a:t>after heating 3 s at 580C (1075F); the very small grains are those that have</a:t>
            </a:r>
          </a:p>
          <a:p>
            <a:r>
              <a:rPr lang="en-US" b="1" dirty="0" err="1" smtClean="0"/>
              <a:t>recrystallized</a:t>
            </a:r>
            <a:r>
              <a:rPr lang="en-US" b="1" dirty="0" smtClean="0"/>
              <a:t>. </a:t>
            </a:r>
            <a:endParaRPr lang="tr-TR" dirty="0"/>
          </a:p>
        </p:txBody>
      </p:sp>
      <p:sp>
        <p:nvSpPr>
          <p:cNvPr id="17" name="16 Dikdörtgen"/>
          <p:cNvSpPr/>
          <p:nvPr/>
        </p:nvSpPr>
        <p:spPr>
          <a:xfrm>
            <a:off x="7164288" y="4653136"/>
            <a:ext cx="13911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(</a:t>
            </a:r>
            <a:r>
              <a:rPr lang="en-US" b="1" i="1" dirty="0" smtClean="0"/>
              <a:t>d) Complete </a:t>
            </a:r>
            <a:r>
              <a:rPr lang="en-US" b="1" i="1" dirty="0" err="1" smtClean="0"/>
              <a:t>recrystallization</a:t>
            </a:r>
            <a:r>
              <a:rPr lang="en-US" b="1" i="1" dirty="0" smtClean="0"/>
              <a:t> (8 s at 580C).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ikdörtgen"/>
          <p:cNvSpPr/>
          <p:nvPr/>
        </p:nvSpPr>
        <p:spPr>
          <a:xfrm>
            <a:off x="0" y="116632"/>
            <a:ext cx="9144000" cy="46166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</a:rPr>
              <a:t>Recrystallization</a:t>
            </a:r>
            <a:endParaRPr lang="tr-TR" sz="2400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11 Dikdörtgen"/>
          <p:cNvSpPr/>
          <p:nvPr/>
        </p:nvSpPr>
        <p:spPr>
          <a:xfrm>
            <a:off x="539552" y="836712"/>
            <a:ext cx="8208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Recrystallization</a:t>
            </a:r>
            <a:r>
              <a:rPr lang="en-US" b="1" dirty="0" smtClean="0"/>
              <a:t> and Melting Temperatures for Various</a:t>
            </a:r>
            <a:r>
              <a:rPr lang="tr-TR" b="1" dirty="0" smtClean="0"/>
              <a:t> </a:t>
            </a:r>
            <a:r>
              <a:rPr lang="tr-TR" b="1" dirty="0" err="1" smtClean="0"/>
              <a:t>Metals</a:t>
            </a:r>
            <a:r>
              <a:rPr lang="tr-TR" b="1" dirty="0" smtClean="0"/>
              <a:t> </a:t>
            </a:r>
            <a:r>
              <a:rPr lang="tr-TR" b="1" dirty="0" err="1" smtClean="0"/>
              <a:t>and</a:t>
            </a:r>
            <a:r>
              <a:rPr lang="tr-TR" b="1" dirty="0" smtClean="0"/>
              <a:t> </a:t>
            </a:r>
            <a:r>
              <a:rPr lang="tr-TR" b="1" dirty="0" err="1" smtClean="0"/>
              <a:t>Alloys</a:t>
            </a:r>
            <a:endParaRPr lang="tr-TR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412776"/>
            <a:ext cx="8073099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619672" y="5373216"/>
            <a:ext cx="5584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/>
              <a:t>Generally;</a:t>
            </a:r>
          </a:p>
          <a:p>
            <a:r>
              <a:rPr lang="tr-TR" sz="2400" b="1" dirty="0" smtClean="0"/>
              <a:t>For pure metals:  T</a:t>
            </a:r>
            <a:r>
              <a:rPr lang="tr-TR" sz="2400" b="1" baseline="-25000" dirty="0" smtClean="0"/>
              <a:t>recrystallization</a:t>
            </a:r>
            <a:r>
              <a:rPr lang="tr-TR" sz="2400" b="1" dirty="0" smtClean="0"/>
              <a:t> &lt; 0.5×T</a:t>
            </a:r>
            <a:r>
              <a:rPr lang="tr-TR" sz="2400" b="1" baseline="-25000" dirty="0" smtClean="0"/>
              <a:t>melting</a:t>
            </a:r>
            <a:r>
              <a:rPr lang="tr-TR" sz="2400" b="1" dirty="0" smtClean="0"/>
              <a:t> </a:t>
            </a:r>
            <a:endParaRPr lang="tr-TR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618515" y="6207695"/>
            <a:ext cx="4798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/>
              <a:t>For alloys:  T</a:t>
            </a:r>
            <a:r>
              <a:rPr lang="tr-TR" sz="2400" b="1" baseline="-25000" dirty="0" smtClean="0"/>
              <a:t>recrystallization</a:t>
            </a:r>
            <a:r>
              <a:rPr lang="tr-TR" sz="2400" b="1" dirty="0" smtClean="0"/>
              <a:t> &lt; 0.7×T</a:t>
            </a:r>
            <a:r>
              <a:rPr lang="tr-TR" sz="2400" b="1" baseline="-25000" dirty="0" smtClean="0"/>
              <a:t>melting</a:t>
            </a:r>
            <a:r>
              <a:rPr lang="tr-TR" sz="2400" b="1" dirty="0" smtClean="0"/>
              <a:t> </a:t>
            </a:r>
            <a:endParaRPr lang="tr-TR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ikdörtgen"/>
          <p:cNvSpPr/>
          <p:nvPr/>
        </p:nvSpPr>
        <p:spPr>
          <a:xfrm>
            <a:off x="0" y="116632"/>
            <a:ext cx="9144000" cy="46166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</a:rPr>
              <a:t>Grain</a:t>
            </a:r>
            <a:r>
              <a:rPr lang="tr-TR" sz="24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</a:rPr>
              <a:t>Growth</a:t>
            </a:r>
            <a:endParaRPr lang="tr-TR" sz="2400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4 Dikdörtgen"/>
          <p:cNvSpPr/>
          <p:nvPr/>
        </p:nvSpPr>
        <p:spPr>
          <a:xfrm>
            <a:off x="323528" y="692696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After </a:t>
            </a:r>
            <a:r>
              <a:rPr lang="en-US" dirty="0" err="1" smtClean="0"/>
              <a:t>recrystallization</a:t>
            </a:r>
            <a:r>
              <a:rPr lang="en-US" dirty="0" smtClean="0"/>
              <a:t> is complete, the strain-free grains will continue to grow if the</a:t>
            </a:r>
          </a:p>
          <a:p>
            <a:r>
              <a:rPr lang="en-US" dirty="0" smtClean="0"/>
              <a:t>metal specimen is left at the elevated temperature</a:t>
            </a:r>
            <a:endParaRPr lang="tr-TR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2276872"/>
            <a:ext cx="2492192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6136" y="2204864"/>
            <a:ext cx="2512619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9" y="2276872"/>
            <a:ext cx="2363172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Dikdörtgen"/>
          <p:cNvSpPr/>
          <p:nvPr/>
        </p:nvSpPr>
        <p:spPr>
          <a:xfrm>
            <a:off x="683568" y="5734997"/>
            <a:ext cx="7128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i="1" dirty="0" smtClean="0"/>
              <a:t>(</a:t>
            </a:r>
            <a:r>
              <a:rPr lang="en-US" i="1" dirty="0" smtClean="0"/>
              <a:t>d) Complete </a:t>
            </a:r>
            <a:r>
              <a:rPr lang="en-US" i="1" dirty="0" err="1" smtClean="0"/>
              <a:t>recrystallization</a:t>
            </a:r>
            <a:r>
              <a:rPr lang="en-US" i="1" dirty="0" smtClean="0"/>
              <a:t> (8 s at 580C). (e) Grain growth after 15 min at</a:t>
            </a:r>
            <a:r>
              <a:rPr lang="tr-TR" i="1" dirty="0" smtClean="0"/>
              <a:t> </a:t>
            </a:r>
            <a:r>
              <a:rPr lang="en-US" dirty="0" smtClean="0"/>
              <a:t>580C. ( </a:t>
            </a:r>
            <a:r>
              <a:rPr lang="en-US" i="1" dirty="0" smtClean="0"/>
              <a:t>f ) Grain growth after 10 min at 700C (1290F).</a:t>
            </a:r>
            <a:endParaRPr lang="tr-TR" dirty="0"/>
          </a:p>
        </p:txBody>
      </p:sp>
      <p:sp>
        <p:nvSpPr>
          <p:cNvPr id="11" name="10 Dikdörtgen"/>
          <p:cNvSpPr/>
          <p:nvPr/>
        </p:nvSpPr>
        <p:spPr>
          <a:xfrm>
            <a:off x="72008" y="1700808"/>
            <a:ext cx="8964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Photomicrographs showing several stages of the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recrystallization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and grain</a:t>
            </a:r>
            <a:r>
              <a:rPr lang="tr-TR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tr-TR" dirty="0" err="1" smtClean="0">
                <a:solidFill>
                  <a:schemeClr val="accent6">
                    <a:lumMod val="50000"/>
                  </a:schemeClr>
                </a:solidFill>
              </a:rPr>
              <a:t>growth</a:t>
            </a:r>
            <a:r>
              <a:rPr lang="tr-TR" dirty="0" smtClean="0">
                <a:solidFill>
                  <a:schemeClr val="accent6">
                    <a:lumMod val="50000"/>
                  </a:schemeClr>
                </a:solidFill>
              </a:rPr>
              <a:t> of </a:t>
            </a:r>
            <a:r>
              <a:rPr lang="tr-TR" dirty="0" err="1" smtClean="0">
                <a:solidFill>
                  <a:schemeClr val="accent6">
                    <a:lumMod val="50000"/>
                  </a:schemeClr>
                </a:solidFill>
              </a:rPr>
              <a:t>brass</a:t>
            </a:r>
            <a:r>
              <a:rPr lang="tr-TR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tr-T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11 Dikdörtgen"/>
          <p:cNvSpPr/>
          <p:nvPr/>
        </p:nvSpPr>
        <p:spPr>
          <a:xfrm>
            <a:off x="3923928" y="5157192"/>
            <a:ext cx="497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i="1" dirty="0" smtClean="0"/>
              <a:t>(e</a:t>
            </a:r>
            <a:r>
              <a:rPr lang="en-US" i="1" dirty="0" smtClean="0"/>
              <a:t>) </a:t>
            </a:r>
            <a:endParaRPr lang="tr-TR" dirty="0"/>
          </a:p>
        </p:txBody>
      </p:sp>
      <p:sp>
        <p:nvSpPr>
          <p:cNvPr id="13" name="12 Dikdörtgen"/>
          <p:cNvSpPr/>
          <p:nvPr/>
        </p:nvSpPr>
        <p:spPr>
          <a:xfrm>
            <a:off x="1268016" y="5381600"/>
            <a:ext cx="497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i="1" dirty="0" smtClean="0"/>
              <a:t>(</a:t>
            </a:r>
            <a:r>
              <a:rPr lang="en-US" i="1" dirty="0" smtClean="0"/>
              <a:t>d) </a:t>
            </a:r>
            <a:endParaRPr lang="tr-TR" dirty="0"/>
          </a:p>
        </p:txBody>
      </p:sp>
      <p:sp>
        <p:nvSpPr>
          <p:cNvPr id="14" name="13 Dikdörtgen"/>
          <p:cNvSpPr/>
          <p:nvPr/>
        </p:nvSpPr>
        <p:spPr>
          <a:xfrm>
            <a:off x="6876256" y="5229200"/>
            <a:ext cx="452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i="1" dirty="0" smtClean="0"/>
              <a:t>(f</a:t>
            </a:r>
            <a:r>
              <a:rPr lang="en-US" i="1" dirty="0" smtClean="0"/>
              <a:t>) 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ikdörtgen"/>
          <p:cNvSpPr/>
          <p:nvPr/>
        </p:nvSpPr>
        <p:spPr>
          <a:xfrm>
            <a:off x="0" y="116632"/>
            <a:ext cx="9144000" cy="46166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</a:rPr>
              <a:t>Grain</a:t>
            </a:r>
            <a:r>
              <a:rPr lang="tr-TR" sz="24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</a:rPr>
              <a:t>Growth</a:t>
            </a:r>
            <a:endParaRPr lang="tr-TR" sz="2400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48680"/>
            <a:ext cx="4032448" cy="528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4128" y="1412776"/>
            <a:ext cx="1884623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15 Dikdörtgen"/>
          <p:cNvSpPr/>
          <p:nvPr/>
        </p:nvSpPr>
        <p:spPr>
          <a:xfrm>
            <a:off x="395536" y="602128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 err="1" smtClean="0"/>
              <a:t>Schematic</a:t>
            </a:r>
            <a:r>
              <a:rPr lang="tr-TR" b="1" dirty="0" smtClean="0"/>
              <a:t> </a:t>
            </a:r>
            <a:r>
              <a:rPr lang="tr-TR" b="1" dirty="0" err="1" smtClean="0"/>
              <a:t>representation</a:t>
            </a:r>
            <a:r>
              <a:rPr lang="tr-TR" b="1" dirty="0" smtClean="0"/>
              <a:t> of </a:t>
            </a:r>
            <a:r>
              <a:rPr lang="tr-TR" b="1" dirty="0" err="1" smtClean="0"/>
              <a:t>grain</a:t>
            </a:r>
            <a:endParaRPr lang="tr-TR" b="1" dirty="0" smtClean="0"/>
          </a:p>
          <a:p>
            <a:r>
              <a:rPr lang="tr-TR" b="1" dirty="0" err="1" smtClean="0"/>
              <a:t>growth</a:t>
            </a:r>
            <a:r>
              <a:rPr lang="tr-TR" b="1" dirty="0" smtClean="0"/>
              <a:t> </a:t>
            </a:r>
            <a:r>
              <a:rPr lang="tr-TR" b="1" dirty="0" err="1" smtClean="0"/>
              <a:t>via</a:t>
            </a:r>
            <a:r>
              <a:rPr lang="tr-TR" b="1" dirty="0" smtClean="0"/>
              <a:t> </a:t>
            </a:r>
            <a:r>
              <a:rPr lang="tr-TR" b="1" dirty="0" err="1" smtClean="0"/>
              <a:t>atomic</a:t>
            </a:r>
            <a:r>
              <a:rPr lang="tr-TR" b="1" dirty="0" smtClean="0"/>
              <a:t> </a:t>
            </a:r>
            <a:r>
              <a:rPr lang="tr-TR" b="1" dirty="0" err="1" smtClean="0"/>
              <a:t>diffusion</a:t>
            </a:r>
            <a:r>
              <a:rPr lang="tr-TR" b="1" dirty="0" smtClean="0"/>
              <a:t>.</a:t>
            </a:r>
            <a:endParaRPr lang="tr-TR" b="1" dirty="0"/>
          </a:p>
        </p:txBody>
      </p:sp>
      <p:sp>
        <p:nvSpPr>
          <p:cNvPr id="17" name="16 Dikdörtgen"/>
          <p:cNvSpPr/>
          <p:nvPr/>
        </p:nvSpPr>
        <p:spPr>
          <a:xfrm>
            <a:off x="4211960" y="836712"/>
            <a:ext cx="47525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For many polycrystalline materials, the grain diameter </a:t>
            </a:r>
            <a:r>
              <a:rPr lang="en-US" sz="2000" i="1" dirty="0" smtClean="0"/>
              <a:t>d varies with time t according</a:t>
            </a:r>
            <a:r>
              <a:rPr lang="tr-TR" sz="2000" i="1" dirty="0" smtClean="0"/>
              <a:t> </a:t>
            </a:r>
            <a:r>
              <a:rPr lang="tr-TR" sz="2000" dirty="0" err="1" smtClean="0"/>
              <a:t>to</a:t>
            </a:r>
            <a:endParaRPr lang="tr-TR" sz="2000" dirty="0"/>
          </a:p>
        </p:txBody>
      </p:sp>
      <p:sp>
        <p:nvSpPr>
          <p:cNvPr id="18" name="17 Dikdörtgen"/>
          <p:cNvSpPr/>
          <p:nvPr/>
        </p:nvSpPr>
        <p:spPr>
          <a:xfrm>
            <a:off x="4860032" y="2132856"/>
            <a:ext cx="38164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i="1" dirty="0" smtClean="0"/>
              <a:t>d</a:t>
            </a:r>
            <a:r>
              <a:rPr lang="en-US" i="1" baseline="-25000" dirty="0" smtClean="0"/>
              <a:t>0</a:t>
            </a:r>
            <a:r>
              <a:rPr lang="tr-TR" i="1" baseline="-25000" dirty="0" smtClean="0"/>
              <a:t> </a:t>
            </a:r>
            <a:r>
              <a:rPr lang="tr-TR" i="1" dirty="0" smtClean="0"/>
              <a:t>:</a:t>
            </a:r>
            <a:r>
              <a:rPr lang="en-US" i="1" dirty="0" smtClean="0"/>
              <a:t> the initial grain diameter at t </a:t>
            </a:r>
            <a:r>
              <a:rPr lang="tr-TR" i="1" dirty="0" smtClean="0"/>
              <a:t>=</a:t>
            </a:r>
            <a:r>
              <a:rPr lang="en-US" i="1" dirty="0" smtClean="0"/>
              <a:t>0, </a:t>
            </a:r>
            <a:endParaRPr lang="tr-TR" i="1" dirty="0" smtClean="0"/>
          </a:p>
          <a:p>
            <a:r>
              <a:rPr lang="en-US" i="1" dirty="0" smtClean="0"/>
              <a:t>K and n </a:t>
            </a:r>
            <a:r>
              <a:rPr lang="tr-TR" i="1" dirty="0" smtClean="0"/>
              <a:t>:</a:t>
            </a:r>
            <a:r>
              <a:rPr lang="en-US" i="1" dirty="0" smtClean="0"/>
              <a:t> time-independent</a:t>
            </a:r>
            <a:r>
              <a:rPr lang="tr-TR" i="1" dirty="0" smtClean="0"/>
              <a:t> c</a:t>
            </a:r>
            <a:r>
              <a:rPr lang="en-US" dirty="0" err="1" smtClean="0"/>
              <a:t>onstants</a:t>
            </a:r>
            <a:endParaRPr lang="tr-TR" dirty="0" smtClean="0"/>
          </a:p>
          <a:p>
            <a:r>
              <a:rPr lang="en-US" dirty="0" smtClean="0"/>
              <a:t> the value of </a:t>
            </a:r>
            <a:r>
              <a:rPr lang="en-US" i="1" dirty="0" smtClean="0"/>
              <a:t>n is generally equal to or greater than 2.</a:t>
            </a:r>
            <a:endParaRPr lang="tr-TR" dirty="0"/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9992" y="3573016"/>
            <a:ext cx="4294109" cy="3048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049086"/>
            <a:ext cx="4824536" cy="5808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Dikdörtgen"/>
          <p:cNvSpPr/>
          <p:nvPr/>
        </p:nvSpPr>
        <p:spPr>
          <a:xfrm>
            <a:off x="5076056" y="3429000"/>
            <a:ext cx="381642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>
                <a:solidFill>
                  <a:schemeClr val="accent6">
                    <a:lumMod val="50000"/>
                  </a:schemeClr>
                </a:solidFill>
              </a:rPr>
              <a:t>The </a:t>
            </a:r>
            <a:r>
              <a:rPr lang="tr-TR" sz="2000" b="1" dirty="0" err="1" smtClean="0">
                <a:solidFill>
                  <a:schemeClr val="accent6">
                    <a:lumMod val="50000"/>
                  </a:schemeClr>
                </a:solidFill>
              </a:rPr>
              <a:t>influence</a:t>
            </a:r>
            <a:r>
              <a:rPr lang="tr-TR" sz="2000" b="1" dirty="0" smtClean="0">
                <a:solidFill>
                  <a:schemeClr val="accent6">
                    <a:lumMod val="50000"/>
                  </a:schemeClr>
                </a:solidFill>
              </a:rPr>
              <a:t> of </a:t>
            </a:r>
            <a:r>
              <a:rPr lang="tr-TR" sz="2000" b="1" dirty="0" err="1" smtClean="0">
                <a:solidFill>
                  <a:schemeClr val="accent6">
                    <a:lumMod val="50000"/>
                  </a:schemeClr>
                </a:solidFill>
              </a:rPr>
              <a:t>annealing</a:t>
            </a:r>
            <a:r>
              <a:rPr lang="tr-TR" sz="2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6">
                    <a:lumMod val="50000"/>
                  </a:schemeClr>
                </a:solidFill>
              </a:rPr>
              <a:t>temperature</a:t>
            </a:r>
            <a:r>
              <a:rPr lang="tr-TR" sz="2000" b="1" dirty="0" smtClean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tr-TR" sz="2000" b="1" dirty="0" err="1" smtClean="0">
                <a:solidFill>
                  <a:schemeClr val="accent6">
                    <a:lumMod val="50000"/>
                  </a:schemeClr>
                </a:solidFill>
              </a:rPr>
              <a:t>for</a:t>
            </a:r>
            <a:r>
              <a:rPr lang="tr-TR" sz="2000" b="1" dirty="0" smtClean="0">
                <a:solidFill>
                  <a:schemeClr val="accent6">
                    <a:lumMod val="50000"/>
                  </a:schemeClr>
                </a:solidFill>
              </a:rPr>
              <a:t> an </a:t>
            </a:r>
            <a:r>
              <a:rPr lang="tr-TR" sz="2000" b="1" dirty="0" err="1" smtClean="0">
                <a:solidFill>
                  <a:schemeClr val="accent6">
                    <a:lumMod val="50000"/>
                  </a:schemeClr>
                </a:solidFill>
              </a:rPr>
              <a:t>annealing</a:t>
            </a:r>
            <a:r>
              <a:rPr lang="tr-TR" sz="2000" b="1" dirty="0" smtClean="0">
                <a:solidFill>
                  <a:schemeClr val="accent6">
                    <a:lumMod val="50000"/>
                  </a:schemeClr>
                </a:solidFill>
              </a:rPr>
              <a:t> time of 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1 h) on the tensile</a:t>
            </a:r>
            <a:r>
              <a:rPr lang="tr-TR" sz="2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6">
                    <a:lumMod val="50000"/>
                  </a:schemeClr>
                </a:solidFill>
              </a:rPr>
              <a:t>strength</a:t>
            </a:r>
            <a:r>
              <a:rPr lang="tr-TR" sz="2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6">
                    <a:lumMod val="50000"/>
                  </a:schemeClr>
                </a:solidFill>
              </a:rPr>
              <a:t>and</a:t>
            </a:r>
            <a:r>
              <a:rPr lang="tr-TR" sz="2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6">
                    <a:lumMod val="50000"/>
                  </a:schemeClr>
                </a:solidFill>
              </a:rPr>
              <a:t>ductility</a:t>
            </a:r>
            <a:r>
              <a:rPr lang="tr-TR" sz="2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of a brass alloy. Grain</a:t>
            </a:r>
            <a:r>
              <a:rPr lang="tr-TR" sz="2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size as a function of</a:t>
            </a:r>
            <a:r>
              <a:rPr lang="tr-TR" sz="2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tr-TR" sz="2000" b="1" dirty="0">
                <a:solidFill>
                  <a:schemeClr val="accent6">
                    <a:lumMod val="50000"/>
                  </a:schemeClr>
                </a:solidFill>
              </a:rPr>
              <a:t>a</a:t>
            </a:r>
            <a:r>
              <a:rPr lang="tr-TR" sz="2000" b="1" dirty="0" smtClean="0">
                <a:solidFill>
                  <a:schemeClr val="accent6">
                    <a:lumMod val="50000"/>
                  </a:schemeClr>
                </a:solidFill>
              </a:rPr>
              <a:t>nnealing temperature is indicated. </a:t>
            </a:r>
            <a:r>
              <a:rPr lang="tr-TR" sz="2000" b="1" dirty="0" err="1" smtClean="0">
                <a:solidFill>
                  <a:schemeClr val="accent6">
                    <a:lumMod val="50000"/>
                  </a:schemeClr>
                </a:solidFill>
              </a:rPr>
              <a:t>Grain</a:t>
            </a:r>
            <a:r>
              <a:rPr lang="tr-TR" sz="2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6">
                    <a:lumMod val="50000"/>
                  </a:schemeClr>
                </a:solidFill>
              </a:rPr>
              <a:t>structures</a:t>
            </a:r>
            <a:r>
              <a:rPr lang="tr-TR" sz="2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6">
                    <a:lumMod val="50000"/>
                  </a:schemeClr>
                </a:solidFill>
              </a:rPr>
              <a:t>during</a:t>
            </a:r>
            <a:r>
              <a:rPr lang="tr-TR" sz="2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6">
                    <a:lumMod val="50000"/>
                  </a:schemeClr>
                </a:solidFill>
              </a:rPr>
              <a:t>Recovery</a:t>
            </a:r>
            <a:r>
              <a:rPr lang="tr-TR" sz="2000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tr-TR" sz="2000" b="1" dirty="0" err="1" smtClean="0">
                <a:solidFill>
                  <a:schemeClr val="accent6">
                    <a:lumMod val="50000"/>
                  </a:schemeClr>
                </a:solidFill>
              </a:rPr>
              <a:t>recrystallization</a:t>
            </a:r>
            <a:r>
              <a:rPr lang="tr-TR" sz="2000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tr-TR" sz="2000" b="1" dirty="0" err="1" smtClean="0">
                <a:solidFill>
                  <a:schemeClr val="accent6">
                    <a:lumMod val="50000"/>
                  </a:schemeClr>
                </a:solidFill>
              </a:rPr>
              <a:t>and</a:t>
            </a:r>
            <a:r>
              <a:rPr lang="tr-TR" sz="2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6">
                    <a:lumMod val="50000"/>
                  </a:schemeClr>
                </a:solidFill>
              </a:rPr>
              <a:t>grain</a:t>
            </a:r>
            <a:r>
              <a:rPr lang="tr-TR" sz="2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6">
                    <a:lumMod val="50000"/>
                  </a:schemeClr>
                </a:solidFill>
              </a:rPr>
              <a:t>growth</a:t>
            </a:r>
            <a:r>
              <a:rPr lang="tr-TR" sz="2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6">
                    <a:lumMod val="50000"/>
                  </a:schemeClr>
                </a:solidFill>
              </a:rPr>
              <a:t>stages</a:t>
            </a:r>
            <a:r>
              <a:rPr lang="tr-TR" sz="2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6">
                    <a:lumMod val="50000"/>
                  </a:schemeClr>
                </a:solidFill>
              </a:rPr>
              <a:t>are</a:t>
            </a:r>
            <a:r>
              <a:rPr lang="tr-TR" sz="2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6">
                    <a:lumMod val="50000"/>
                  </a:schemeClr>
                </a:solidFill>
              </a:rPr>
              <a:t>shown</a:t>
            </a:r>
            <a:r>
              <a:rPr lang="tr-TR" sz="2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6">
                    <a:lumMod val="50000"/>
                  </a:schemeClr>
                </a:solidFill>
              </a:rPr>
              <a:t>schematically</a:t>
            </a:r>
            <a:r>
              <a:rPr lang="tr-TR" sz="2000" b="1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tr-TR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7 Dikdörtgen"/>
          <p:cNvSpPr/>
          <p:nvPr/>
        </p:nvSpPr>
        <p:spPr>
          <a:xfrm>
            <a:off x="0" y="332656"/>
            <a:ext cx="9144000" cy="64633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tr-TR" sz="3600" b="1" dirty="0" err="1" smtClean="0">
                <a:solidFill>
                  <a:schemeClr val="accent5">
                    <a:lumMod val="50000"/>
                  </a:schemeClr>
                </a:solidFill>
              </a:rPr>
              <a:t>Recovery</a:t>
            </a:r>
            <a:r>
              <a:rPr lang="tr-TR" sz="3600" b="1" dirty="0" smtClean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tr-TR" sz="3600" b="1" dirty="0" err="1" smtClean="0">
                <a:solidFill>
                  <a:schemeClr val="accent5">
                    <a:lumMod val="50000"/>
                  </a:schemeClr>
                </a:solidFill>
              </a:rPr>
              <a:t>Recrystallization</a:t>
            </a:r>
            <a:r>
              <a:rPr lang="tr-TR" sz="3600" b="1" dirty="0" smtClean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tr-TR" sz="3600" b="1" dirty="0" err="1" smtClean="0">
                <a:solidFill>
                  <a:schemeClr val="accent5">
                    <a:lumMod val="50000"/>
                  </a:schemeClr>
                </a:solidFill>
              </a:rPr>
              <a:t>and</a:t>
            </a:r>
            <a:r>
              <a:rPr lang="tr-TR" sz="36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tr-TR" sz="3600" b="1" dirty="0" err="1" smtClean="0">
                <a:solidFill>
                  <a:schemeClr val="accent5">
                    <a:lumMod val="50000"/>
                  </a:schemeClr>
                </a:solidFill>
              </a:rPr>
              <a:t>Grain</a:t>
            </a:r>
            <a:r>
              <a:rPr lang="tr-TR" sz="36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tr-TR" sz="3600" b="1" dirty="0" err="1" smtClean="0">
                <a:solidFill>
                  <a:schemeClr val="accent5">
                    <a:lumMod val="50000"/>
                  </a:schemeClr>
                </a:solidFill>
              </a:rPr>
              <a:t>Growth</a:t>
            </a:r>
            <a:endParaRPr lang="tr-TR" sz="36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349090"/>
            <a:ext cx="8257356" cy="6196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Dikdörtgen 5"/>
          <p:cNvSpPr/>
          <p:nvPr/>
        </p:nvSpPr>
        <p:spPr>
          <a:xfrm>
            <a:off x="179512" y="5805264"/>
            <a:ext cx="8946649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Macroscopic plastic </a:t>
            </a:r>
            <a:r>
              <a:rPr lang="en-US" sz="2000" b="1" dirty="0" smtClean="0"/>
              <a:t>deformation</a:t>
            </a:r>
            <a:r>
              <a:rPr lang="tr-TR" sz="2000" b="1" dirty="0" smtClean="0"/>
              <a:t> </a:t>
            </a:r>
            <a:r>
              <a:rPr lang="en-US" sz="2000" b="1" dirty="0" smtClean="0"/>
              <a:t>simply </a:t>
            </a:r>
            <a:r>
              <a:rPr lang="en-US" sz="2000" b="1" dirty="0"/>
              <a:t>corresponds to permanent deformation that results from the </a:t>
            </a:r>
            <a:r>
              <a:rPr lang="en-US" sz="2000" b="1" dirty="0" smtClean="0"/>
              <a:t>movement</a:t>
            </a:r>
            <a:r>
              <a:rPr lang="tr-TR" sz="2000" b="1" dirty="0" smtClean="0"/>
              <a:t> </a:t>
            </a:r>
            <a:r>
              <a:rPr lang="en-US" sz="2000" b="1" dirty="0" smtClean="0"/>
              <a:t>of </a:t>
            </a:r>
            <a:r>
              <a:rPr lang="en-US" sz="2000" b="1" dirty="0"/>
              <a:t>dislocations, or slip, in response to an applied shear </a:t>
            </a:r>
            <a:r>
              <a:rPr lang="en-US" sz="2000" b="1" dirty="0" smtClean="0"/>
              <a:t>stress</a:t>
            </a:r>
            <a:r>
              <a:rPr lang="tr-TR" sz="2000" b="1" dirty="0" smtClean="0"/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1149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395536" y="404664"/>
            <a:ext cx="8424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The motion of a screw dislocation in response to the applied shear </a:t>
            </a:r>
            <a:r>
              <a:rPr lang="en-US" sz="2000" b="1" dirty="0" smtClean="0"/>
              <a:t>stress</a:t>
            </a:r>
            <a:r>
              <a:rPr lang="tr-TR" sz="2000" b="1" dirty="0" smtClean="0"/>
              <a:t>:</a:t>
            </a:r>
            <a:endParaRPr lang="en-US" sz="20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08720"/>
            <a:ext cx="6336704" cy="209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ikdörtgen 4"/>
          <p:cNvSpPr/>
          <p:nvPr/>
        </p:nvSpPr>
        <p:spPr>
          <a:xfrm>
            <a:off x="395536" y="2924944"/>
            <a:ext cx="7632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the direction of movement is perpendicular to the stress direction.</a:t>
            </a:r>
          </a:p>
        </p:txBody>
      </p:sp>
      <p:sp>
        <p:nvSpPr>
          <p:cNvPr id="6" name="Dikdörtgen 5"/>
          <p:cNvSpPr/>
          <p:nvPr/>
        </p:nvSpPr>
        <p:spPr>
          <a:xfrm>
            <a:off x="408528" y="3573016"/>
            <a:ext cx="80519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For an edge, motion is parallel to the shear stress.</a:t>
            </a:r>
          </a:p>
        </p:txBody>
      </p:sp>
      <p:cxnSp>
        <p:nvCxnSpPr>
          <p:cNvPr id="8" name="Düz Bağlayıcı 7"/>
          <p:cNvCxnSpPr/>
          <p:nvPr/>
        </p:nvCxnSpPr>
        <p:spPr>
          <a:xfrm>
            <a:off x="179512" y="3429000"/>
            <a:ext cx="86409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28" y="3969304"/>
            <a:ext cx="5747648" cy="2051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ikdörtgen 8"/>
          <p:cNvSpPr/>
          <p:nvPr/>
        </p:nvSpPr>
        <p:spPr>
          <a:xfrm>
            <a:off x="35496" y="6093296"/>
            <a:ext cx="8997480" cy="7694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tr-TR" sz="2200" b="1" dirty="0" err="1" smtClean="0">
                <a:solidFill>
                  <a:srgbClr val="FF0000"/>
                </a:solidFill>
              </a:rPr>
              <a:t>However</a:t>
            </a:r>
            <a:r>
              <a:rPr lang="tr-TR" sz="2200" b="1" dirty="0" smtClean="0">
                <a:solidFill>
                  <a:srgbClr val="FF0000"/>
                </a:solidFill>
              </a:rPr>
              <a:t>, </a:t>
            </a:r>
            <a:r>
              <a:rPr lang="en-US" sz="2200" b="1" dirty="0" smtClean="0">
                <a:solidFill>
                  <a:srgbClr val="FF0000"/>
                </a:solidFill>
              </a:rPr>
              <a:t>the </a:t>
            </a:r>
            <a:r>
              <a:rPr lang="en-US" sz="2200" b="1" dirty="0">
                <a:solidFill>
                  <a:srgbClr val="FF0000"/>
                </a:solidFill>
              </a:rPr>
              <a:t>net </a:t>
            </a:r>
            <a:r>
              <a:rPr lang="en-US" sz="2200" b="1" dirty="0" smtClean="0">
                <a:solidFill>
                  <a:srgbClr val="FF0000"/>
                </a:solidFill>
              </a:rPr>
              <a:t>plastic</a:t>
            </a:r>
            <a:r>
              <a:rPr lang="tr-TR" sz="2200" b="1" dirty="0" smtClean="0">
                <a:solidFill>
                  <a:srgbClr val="FF0000"/>
                </a:solidFill>
              </a:rPr>
              <a:t> </a:t>
            </a:r>
            <a:r>
              <a:rPr lang="en-US" sz="2200" b="1" dirty="0" smtClean="0">
                <a:solidFill>
                  <a:srgbClr val="FF0000"/>
                </a:solidFill>
              </a:rPr>
              <a:t>deformation </a:t>
            </a:r>
            <a:r>
              <a:rPr lang="en-US" sz="2200" b="1" dirty="0">
                <a:solidFill>
                  <a:srgbClr val="FF0000"/>
                </a:solidFill>
              </a:rPr>
              <a:t>for the motion of both dislocation types is the </a:t>
            </a:r>
            <a:r>
              <a:rPr lang="en-US" sz="2200" b="1" dirty="0" smtClean="0">
                <a:solidFill>
                  <a:srgbClr val="FF0000"/>
                </a:solidFill>
              </a:rPr>
              <a:t>same</a:t>
            </a:r>
            <a:r>
              <a:rPr lang="tr-TR" sz="2200" b="1" dirty="0" smtClean="0">
                <a:solidFill>
                  <a:srgbClr val="FF0000"/>
                </a:solidFill>
              </a:rPr>
              <a:t>.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44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980727"/>
            <a:ext cx="4104456" cy="1649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395536" y="260648"/>
            <a:ext cx="6026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>
                <a:solidFill>
                  <a:srgbClr val="FF0000"/>
                </a:solidFill>
              </a:rPr>
              <a:t>Why mainly in metals and not other materials?</a:t>
            </a:r>
          </a:p>
        </p:txBody>
      </p:sp>
      <p:sp>
        <p:nvSpPr>
          <p:cNvPr id="5" name="Dikdörtgen 4"/>
          <p:cNvSpPr/>
          <p:nvPr/>
        </p:nvSpPr>
        <p:spPr>
          <a:xfrm>
            <a:off x="323528" y="692696"/>
            <a:ext cx="48245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b="1" u="sng" dirty="0">
                <a:solidFill>
                  <a:schemeClr val="accent1">
                    <a:lumMod val="50000"/>
                  </a:schemeClr>
                </a:solidFill>
              </a:rPr>
              <a:t>Metals: </a:t>
            </a:r>
            <a:endParaRPr lang="tr-TR" sz="2000" b="1" u="sng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tr-TR" sz="2000" dirty="0" smtClean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en-US" sz="2000" dirty="0" err="1" smtClean="0"/>
              <a:t>Disl</a:t>
            </a:r>
            <a:r>
              <a:rPr lang="en-US" sz="2000" dirty="0"/>
              <a:t>. motion easier.</a:t>
            </a:r>
          </a:p>
          <a:p>
            <a:r>
              <a:rPr lang="en-US" sz="2000" dirty="0" smtClean="0"/>
              <a:t>-</a:t>
            </a:r>
            <a:r>
              <a:rPr lang="tr-TR" sz="2000" dirty="0" smtClean="0"/>
              <a:t> </a:t>
            </a:r>
            <a:r>
              <a:rPr lang="en-US" sz="2000" dirty="0" smtClean="0"/>
              <a:t>non-directional </a:t>
            </a:r>
            <a:r>
              <a:rPr lang="en-US" sz="2000" dirty="0"/>
              <a:t>bonding</a:t>
            </a:r>
          </a:p>
          <a:p>
            <a:r>
              <a:rPr lang="en-US" sz="2000" dirty="0" smtClean="0"/>
              <a:t>-</a:t>
            </a:r>
            <a:r>
              <a:rPr lang="tr-TR" sz="2000" dirty="0" smtClean="0"/>
              <a:t> </a:t>
            </a:r>
            <a:r>
              <a:rPr lang="en-US" sz="2000" dirty="0" smtClean="0"/>
              <a:t>close-packed </a:t>
            </a:r>
            <a:r>
              <a:rPr lang="en-US" sz="2000" dirty="0"/>
              <a:t>directions for </a:t>
            </a:r>
            <a:r>
              <a:rPr lang="en-US" sz="2000" dirty="0" smtClean="0"/>
              <a:t>slip</a:t>
            </a:r>
            <a:endParaRPr lang="tr-TR" sz="2000" dirty="0" smtClean="0"/>
          </a:p>
          <a:p>
            <a:r>
              <a:rPr lang="tr-TR" sz="2000" dirty="0" smtClean="0"/>
              <a:t>- </a:t>
            </a:r>
            <a:r>
              <a:rPr lang="en-US" sz="2000" dirty="0" smtClean="0"/>
              <a:t>dislocation </a:t>
            </a:r>
            <a:r>
              <a:rPr lang="en-US" sz="2000" dirty="0"/>
              <a:t>density ~ </a:t>
            </a:r>
            <a:r>
              <a:rPr lang="en-US" sz="2000" dirty="0" smtClean="0"/>
              <a:t>10</a:t>
            </a:r>
            <a:r>
              <a:rPr lang="en-US" sz="2000" baseline="30000" dirty="0" smtClean="0"/>
              <a:t>3</a:t>
            </a:r>
            <a:r>
              <a:rPr lang="tr-TR" sz="2000" baseline="30000" dirty="0" smtClean="0"/>
              <a:t> </a:t>
            </a:r>
            <a:r>
              <a:rPr lang="en-US" sz="2000" dirty="0"/>
              <a:t>mm</a:t>
            </a:r>
            <a:r>
              <a:rPr lang="en-US" sz="2000" baseline="30000" dirty="0"/>
              <a:t>-2</a:t>
            </a:r>
            <a:r>
              <a:rPr lang="en-US" sz="2000" dirty="0" smtClean="0"/>
              <a:t> </a:t>
            </a:r>
            <a:r>
              <a:rPr lang="tr-TR" dirty="0" smtClean="0"/>
              <a:t>(</a:t>
            </a:r>
            <a:r>
              <a:rPr lang="tr-TR" dirty="0" err="1" smtClean="0"/>
              <a:t>carefully</a:t>
            </a:r>
            <a:r>
              <a:rPr lang="tr-TR" dirty="0" smtClean="0"/>
              <a:t> </a:t>
            </a:r>
            <a:r>
              <a:rPr lang="tr-TR" dirty="0" err="1" smtClean="0"/>
              <a:t>solidified</a:t>
            </a:r>
            <a:r>
              <a:rPr lang="tr-TR" dirty="0" smtClean="0"/>
              <a:t> metal </a:t>
            </a:r>
            <a:r>
              <a:rPr lang="tr-TR" dirty="0" err="1" smtClean="0"/>
              <a:t>crystal</a:t>
            </a:r>
            <a:r>
              <a:rPr lang="tr-TR" dirty="0" smtClean="0"/>
              <a:t>)</a:t>
            </a:r>
            <a:r>
              <a:rPr lang="tr-TR" sz="2000" dirty="0" smtClean="0"/>
              <a:t> </a:t>
            </a:r>
            <a:r>
              <a:rPr lang="en-US" sz="2000" dirty="0" smtClean="0"/>
              <a:t>to </a:t>
            </a:r>
            <a:r>
              <a:rPr lang="en-US" sz="2000" dirty="0"/>
              <a:t>10</a:t>
            </a:r>
            <a:r>
              <a:rPr lang="en-US" sz="2000" baseline="30000" dirty="0"/>
              <a:t>10</a:t>
            </a:r>
            <a:r>
              <a:rPr lang="en-US" sz="2000" dirty="0"/>
              <a:t> </a:t>
            </a:r>
            <a:r>
              <a:rPr lang="en-US" sz="2000" dirty="0" smtClean="0"/>
              <a:t>mm</a:t>
            </a:r>
            <a:r>
              <a:rPr lang="en-US" sz="2000" baseline="30000" dirty="0" smtClean="0"/>
              <a:t>-2</a:t>
            </a:r>
            <a:r>
              <a:rPr lang="tr-TR" dirty="0" smtClean="0"/>
              <a:t>( </a:t>
            </a:r>
            <a:r>
              <a:rPr lang="tr-TR" dirty="0" err="1" smtClean="0"/>
              <a:t>deformed</a:t>
            </a:r>
            <a:r>
              <a:rPr lang="tr-TR" dirty="0" smtClean="0"/>
              <a:t> metal)</a:t>
            </a:r>
            <a:endParaRPr lang="en-US" dirty="0"/>
          </a:p>
        </p:txBody>
      </p:sp>
      <p:sp>
        <p:nvSpPr>
          <p:cNvPr id="7" name="Dikdörtgen 6"/>
          <p:cNvSpPr/>
          <p:nvPr/>
        </p:nvSpPr>
        <p:spPr>
          <a:xfrm>
            <a:off x="323528" y="3165936"/>
            <a:ext cx="4572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b="1" u="sng" dirty="0" smtClean="0">
                <a:solidFill>
                  <a:schemeClr val="accent1">
                    <a:lumMod val="50000"/>
                  </a:schemeClr>
                </a:solidFill>
              </a:rPr>
              <a:t>Covalent </a:t>
            </a:r>
            <a:r>
              <a:rPr lang="en-US" sz="2000" b="1" u="sng" dirty="0">
                <a:solidFill>
                  <a:schemeClr val="accent1">
                    <a:lumMod val="50000"/>
                  </a:schemeClr>
                </a:solidFill>
              </a:rPr>
              <a:t>Ceramics</a:t>
            </a:r>
          </a:p>
          <a:p>
            <a:r>
              <a:rPr lang="tr-TR" sz="2000" dirty="0" smtClean="0"/>
              <a:t>- </a:t>
            </a:r>
            <a:r>
              <a:rPr lang="en-US" sz="2000" dirty="0" smtClean="0"/>
              <a:t>(</a:t>
            </a:r>
            <a:r>
              <a:rPr lang="en-US" sz="2000" dirty="0"/>
              <a:t>Si, diamond): Motion hard.</a:t>
            </a:r>
          </a:p>
          <a:p>
            <a:r>
              <a:rPr lang="en-US" sz="2000" dirty="0" smtClean="0"/>
              <a:t>-</a:t>
            </a:r>
            <a:r>
              <a:rPr lang="tr-TR" sz="2000" dirty="0" smtClean="0"/>
              <a:t> </a:t>
            </a:r>
            <a:r>
              <a:rPr lang="en-US" sz="2000" dirty="0" smtClean="0"/>
              <a:t>directional </a:t>
            </a:r>
            <a:r>
              <a:rPr lang="en-US" sz="2000" dirty="0"/>
              <a:t>(angular) bonding.</a:t>
            </a:r>
          </a:p>
          <a:p>
            <a:r>
              <a:rPr lang="en-US" sz="2000" dirty="0" smtClean="0"/>
              <a:t>-</a:t>
            </a:r>
            <a:r>
              <a:rPr lang="tr-TR" sz="2000" dirty="0" smtClean="0"/>
              <a:t> D</a:t>
            </a:r>
            <a:r>
              <a:rPr lang="en-US" sz="2000" dirty="0" err="1" smtClean="0"/>
              <a:t>isl</a:t>
            </a:r>
            <a:r>
              <a:rPr lang="tr-TR" sz="2000" dirty="0" smtClean="0"/>
              <a:t>. </a:t>
            </a:r>
            <a:r>
              <a:rPr lang="en-US" sz="2000" dirty="0" smtClean="0"/>
              <a:t> </a:t>
            </a:r>
            <a:r>
              <a:rPr lang="en-US" sz="2000" dirty="0"/>
              <a:t>density ~ 0.1 to 1 mm</a:t>
            </a:r>
            <a:r>
              <a:rPr lang="en-US" sz="2000" baseline="30000" dirty="0"/>
              <a:t>-2</a:t>
            </a:r>
            <a:r>
              <a:rPr lang="en-US" sz="2000" dirty="0"/>
              <a:t> </a:t>
            </a:r>
            <a:r>
              <a:rPr lang="en-US" sz="2000" dirty="0" smtClean="0"/>
              <a:t>for</a:t>
            </a:r>
            <a:r>
              <a:rPr lang="tr-TR" sz="2000" dirty="0" smtClean="0"/>
              <a:t> </a:t>
            </a:r>
            <a:r>
              <a:rPr lang="en-US" sz="2000" dirty="0" smtClean="0"/>
              <a:t>single </a:t>
            </a:r>
            <a:r>
              <a:rPr lang="en-US" sz="2000" dirty="0"/>
              <a:t>crystal Si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113" y="2938840"/>
            <a:ext cx="4074343" cy="135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ikdörtgen 7"/>
          <p:cNvSpPr/>
          <p:nvPr/>
        </p:nvSpPr>
        <p:spPr>
          <a:xfrm>
            <a:off x="297051" y="4913873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b="1" u="sng" dirty="0">
                <a:solidFill>
                  <a:schemeClr val="accent1">
                    <a:lumMod val="50000"/>
                  </a:schemeClr>
                </a:solidFill>
              </a:rPr>
              <a:t>Ionic Ceramics: </a:t>
            </a:r>
            <a:endParaRPr lang="tr-TR" sz="2000" b="1" u="sng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tr-TR" sz="2000" dirty="0" smtClean="0"/>
              <a:t>- </a:t>
            </a:r>
            <a:r>
              <a:rPr lang="en-US" sz="2000" dirty="0" smtClean="0"/>
              <a:t>Motion </a:t>
            </a:r>
            <a:r>
              <a:rPr lang="en-US" sz="2000" dirty="0"/>
              <a:t>hard.</a:t>
            </a:r>
          </a:p>
          <a:p>
            <a:r>
              <a:rPr lang="en-US" sz="2000" dirty="0"/>
              <a:t>-need to avoid ++ and </a:t>
            </a:r>
            <a:r>
              <a:rPr lang="en-US" sz="2000" dirty="0" smtClean="0"/>
              <a:t>--</a:t>
            </a:r>
            <a:r>
              <a:rPr lang="tr-TR" sz="2000" dirty="0" smtClean="0"/>
              <a:t> </a:t>
            </a:r>
            <a:r>
              <a:rPr lang="en-US" sz="2000" dirty="0" smtClean="0"/>
              <a:t>neighbors</a:t>
            </a:r>
            <a:r>
              <a:rPr lang="en-US" sz="2000" dirty="0"/>
              <a:t>.</a:t>
            </a:r>
          </a:p>
          <a:p>
            <a:r>
              <a:rPr lang="en-US" sz="2000" dirty="0"/>
              <a:t>-dislocation density ~ 10</a:t>
            </a:r>
            <a:r>
              <a:rPr lang="en-US" sz="2000" baseline="30000" dirty="0"/>
              <a:t>2</a:t>
            </a:r>
            <a:r>
              <a:rPr lang="en-US" sz="2000" dirty="0"/>
              <a:t> to 10</a:t>
            </a:r>
            <a:r>
              <a:rPr lang="en-US" sz="2000" baseline="30000" dirty="0"/>
              <a:t>4 </a:t>
            </a:r>
            <a:r>
              <a:rPr lang="en-US" sz="2000" dirty="0"/>
              <a:t>mm</a:t>
            </a:r>
            <a:r>
              <a:rPr lang="en-US" sz="2000" baseline="30000" dirty="0"/>
              <a:t>-2</a:t>
            </a:r>
            <a:r>
              <a:rPr lang="en-US" sz="2000" dirty="0"/>
              <a:t>.</a:t>
            </a: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826" y="4769857"/>
            <a:ext cx="4437276" cy="153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216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006" y="3789040"/>
            <a:ext cx="3968750" cy="280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323528" y="332656"/>
            <a:ext cx="4850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CHARACTERISTICS OF DISLOCATIONS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Dikdörtgen 5"/>
          <p:cNvSpPr/>
          <p:nvPr/>
        </p:nvSpPr>
        <p:spPr>
          <a:xfrm>
            <a:off x="179512" y="951221"/>
            <a:ext cx="848872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/>
              <a:t>When metals are plastically deformed, some fraction of the deformation </a:t>
            </a:r>
            <a:r>
              <a:rPr lang="en-US" sz="2000" dirty="0" smtClean="0"/>
              <a:t>energy</a:t>
            </a:r>
            <a:r>
              <a:rPr lang="tr-TR" sz="2000" dirty="0" smtClean="0"/>
              <a:t> </a:t>
            </a:r>
            <a:r>
              <a:rPr lang="en-US" sz="2000" dirty="0" smtClean="0"/>
              <a:t>(approximately </a:t>
            </a:r>
            <a:r>
              <a:rPr lang="en-US" sz="2000" dirty="0"/>
              <a:t>5%) is retained internally; the remainder is dissipated as heat. </a:t>
            </a:r>
            <a:endParaRPr lang="tr-TR" sz="2000" dirty="0" smtClean="0"/>
          </a:p>
          <a:p>
            <a:pPr marL="285750" indent="-285750">
              <a:buFont typeface="Wingdings" pitchFamily="2" charset="2"/>
              <a:buChar char="q"/>
            </a:pPr>
            <a:r>
              <a:rPr lang="en-US" sz="2000" dirty="0" smtClean="0"/>
              <a:t>The</a:t>
            </a:r>
            <a:r>
              <a:rPr lang="tr-TR" sz="2000" dirty="0" smtClean="0"/>
              <a:t> </a:t>
            </a:r>
            <a:r>
              <a:rPr lang="en-US" sz="2000" dirty="0" smtClean="0"/>
              <a:t>major </a:t>
            </a:r>
            <a:r>
              <a:rPr lang="en-US" sz="2000" dirty="0"/>
              <a:t>portion of this stored energy is as strain energy associated with dislocations.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7850" y="3068960"/>
            <a:ext cx="4302114" cy="2544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ikdörtgen 1"/>
          <p:cNvSpPr/>
          <p:nvPr/>
        </p:nvSpPr>
        <p:spPr>
          <a:xfrm>
            <a:off x="462583" y="572811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there are regions in which </a:t>
            </a:r>
            <a:r>
              <a:rPr lang="en-US" b="1" dirty="0">
                <a:solidFill>
                  <a:srgbClr val="FF0000"/>
                </a:solidFill>
              </a:rPr>
              <a:t>compressive,</a:t>
            </a:r>
          </a:p>
          <a:p>
            <a:r>
              <a:rPr lang="en-US" b="1" dirty="0">
                <a:solidFill>
                  <a:srgbClr val="FF0000"/>
                </a:solidFill>
              </a:rPr>
              <a:t>tensile</a:t>
            </a:r>
            <a:r>
              <a:rPr lang="en-US" dirty="0">
                <a:solidFill>
                  <a:srgbClr val="FF0000"/>
                </a:solidFill>
              </a:rPr>
              <a:t>,</a:t>
            </a:r>
            <a:r>
              <a:rPr lang="en-US" dirty="0"/>
              <a:t> and </a:t>
            </a:r>
            <a:r>
              <a:rPr lang="en-US" b="1" dirty="0">
                <a:solidFill>
                  <a:srgbClr val="FF0000"/>
                </a:solidFill>
              </a:rPr>
              <a:t>shear lattice strains </a:t>
            </a:r>
            <a:r>
              <a:rPr lang="en-US" dirty="0"/>
              <a:t>are imposed on the neighboring atoms</a:t>
            </a:r>
          </a:p>
        </p:txBody>
      </p:sp>
      <p:sp>
        <p:nvSpPr>
          <p:cNvPr id="3" name="Dikdörtgen 2"/>
          <p:cNvSpPr/>
          <p:nvPr/>
        </p:nvSpPr>
        <p:spPr>
          <a:xfrm>
            <a:off x="435480" y="2689774"/>
            <a:ext cx="23378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Edge dislocation:</a:t>
            </a:r>
          </a:p>
        </p:txBody>
      </p:sp>
      <p:cxnSp>
        <p:nvCxnSpPr>
          <p:cNvPr id="8" name="Düz Bağlayıcı 7"/>
          <p:cNvCxnSpPr/>
          <p:nvPr/>
        </p:nvCxnSpPr>
        <p:spPr>
          <a:xfrm>
            <a:off x="5034583" y="2780928"/>
            <a:ext cx="0" cy="407707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kdörtgen 8"/>
          <p:cNvSpPr/>
          <p:nvPr/>
        </p:nvSpPr>
        <p:spPr>
          <a:xfrm>
            <a:off x="5197052" y="2745794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u="sng" dirty="0">
                <a:solidFill>
                  <a:srgbClr val="00B050"/>
                </a:solidFill>
              </a:rPr>
              <a:t>Screw dislocation</a:t>
            </a:r>
            <a:r>
              <a:rPr lang="en-US" sz="2400" u="sng" dirty="0">
                <a:solidFill>
                  <a:srgbClr val="00B050"/>
                </a:solidFill>
              </a:rPr>
              <a:t>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Pure shear strain.</a:t>
            </a:r>
          </a:p>
        </p:txBody>
      </p:sp>
    </p:spTree>
    <p:extLst>
      <p:ext uri="{BB962C8B-B14F-4D97-AF65-F5344CB8AC3E}">
        <p14:creationId xmlns:p14="http://schemas.microsoft.com/office/powerpoint/2010/main" val="172591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555776" y="188640"/>
            <a:ext cx="44698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>
                <a:solidFill>
                  <a:srgbClr val="00B050"/>
                </a:solidFill>
              </a:rPr>
              <a:t>Interacting Edge Dislocations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55054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75" y="3068960"/>
            <a:ext cx="380047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ikdörtgen 5"/>
          <p:cNvSpPr/>
          <p:nvPr/>
        </p:nvSpPr>
        <p:spPr>
          <a:xfrm>
            <a:off x="5540716" y="1124744"/>
            <a:ext cx="36032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smtClean="0">
                <a:solidFill>
                  <a:srgbClr val="0070C0"/>
                </a:solidFill>
              </a:rPr>
              <a:t>Edge</a:t>
            </a:r>
            <a:r>
              <a:rPr lang="tr-TR" sz="2000" b="1" dirty="0" smtClean="0">
                <a:solidFill>
                  <a:srgbClr val="0070C0"/>
                </a:solidFill>
              </a:rPr>
              <a:t> </a:t>
            </a:r>
            <a:r>
              <a:rPr lang="en-US" sz="2000" b="1" dirty="0" smtClean="0">
                <a:solidFill>
                  <a:srgbClr val="0070C0"/>
                </a:solidFill>
              </a:rPr>
              <a:t>dislocations </a:t>
            </a:r>
            <a:r>
              <a:rPr lang="en-US" sz="2000" b="1" dirty="0">
                <a:solidFill>
                  <a:srgbClr val="0070C0"/>
                </a:solidFill>
              </a:rPr>
              <a:t>of opposite sign and lying </a:t>
            </a:r>
            <a:r>
              <a:rPr lang="en-US" sz="2000" b="1" dirty="0" smtClean="0">
                <a:solidFill>
                  <a:srgbClr val="0070C0"/>
                </a:solidFill>
              </a:rPr>
              <a:t>on</a:t>
            </a:r>
            <a:r>
              <a:rPr lang="tr-TR" sz="2000" b="1" dirty="0" smtClean="0">
                <a:solidFill>
                  <a:srgbClr val="0070C0"/>
                </a:solidFill>
              </a:rPr>
              <a:t> </a:t>
            </a:r>
            <a:r>
              <a:rPr lang="en-US" sz="2000" b="1" dirty="0" smtClean="0">
                <a:solidFill>
                  <a:srgbClr val="0070C0"/>
                </a:solidFill>
              </a:rPr>
              <a:t>the </a:t>
            </a:r>
            <a:r>
              <a:rPr lang="en-US" sz="2000" b="1" dirty="0">
                <a:solidFill>
                  <a:srgbClr val="0070C0"/>
                </a:solidFill>
              </a:rPr>
              <a:t>same slip plane exert an </a:t>
            </a:r>
            <a:r>
              <a:rPr lang="en-US" sz="2000" b="1" dirty="0" smtClean="0">
                <a:solidFill>
                  <a:srgbClr val="0070C0"/>
                </a:solidFill>
              </a:rPr>
              <a:t>attractive</a:t>
            </a:r>
            <a:r>
              <a:rPr lang="tr-TR" sz="2000" b="1" dirty="0" smtClean="0">
                <a:solidFill>
                  <a:srgbClr val="0070C0"/>
                </a:solidFill>
              </a:rPr>
              <a:t> </a:t>
            </a:r>
            <a:r>
              <a:rPr lang="en-US" sz="2000" b="1" dirty="0" smtClean="0">
                <a:solidFill>
                  <a:srgbClr val="0070C0"/>
                </a:solidFill>
              </a:rPr>
              <a:t>force </a:t>
            </a:r>
            <a:r>
              <a:rPr lang="en-US" sz="2000" b="1" dirty="0">
                <a:solidFill>
                  <a:srgbClr val="0070C0"/>
                </a:solidFill>
              </a:rPr>
              <a:t>on each other. Upon meeting, </a:t>
            </a:r>
            <a:r>
              <a:rPr lang="en-US" sz="2000" b="1" dirty="0" smtClean="0">
                <a:solidFill>
                  <a:srgbClr val="0070C0"/>
                </a:solidFill>
              </a:rPr>
              <a:t>they</a:t>
            </a:r>
            <a:r>
              <a:rPr lang="tr-TR" sz="2000" b="1" dirty="0" smtClean="0">
                <a:solidFill>
                  <a:srgbClr val="0070C0"/>
                </a:solidFill>
              </a:rPr>
              <a:t> </a:t>
            </a:r>
            <a:r>
              <a:rPr lang="en-US" sz="2000" b="1" dirty="0" smtClean="0">
                <a:solidFill>
                  <a:srgbClr val="0070C0"/>
                </a:solidFill>
              </a:rPr>
              <a:t>annihilate </a:t>
            </a:r>
            <a:r>
              <a:rPr lang="en-US" sz="2000" b="1" dirty="0">
                <a:solidFill>
                  <a:srgbClr val="0070C0"/>
                </a:solidFill>
              </a:rPr>
              <a:t>each other and leave a </a:t>
            </a:r>
            <a:r>
              <a:rPr lang="en-US" sz="2000" b="1" dirty="0" smtClean="0">
                <a:solidFill>
                  <a:srgbClr val="0070C0"/>
                </a:solidFill>
              </a:rPr>
              <a:t>region</a:t>
            </a:r>
            <a:r>
              <a:rPr lang="tr-TR" sz="2000" b="1" dirty="0" smtClean="0">
                <a:solidFill>
                  <a:srgbClr val="0070C0"/>
                </a:solidFill>
              </a:rPr>
              <a:t> </a:t>
            </a:r>
            <a:r>
              <a:rPr lang="en-US" sz="2000" b="1" dirty="0" smtClean="0">
                <a:solidFill>
                  <a:srgbClr val="0070C0"/>
                </a:solidFill>
              </a:rPr>
              <a:t>of </a:t>
            </a:r>
            <a:r>
              <a:rPr lang="en-US" sz="2000" b="1" dirty="0">
                <a:solidFill>
                  <a:srgbClr val="0070C0"/>
                </a:solidFill>
              </a:rPr>
              <a:t>perfect crystal.</a:t>
            </a:r>
          </a:p>
        </p:txBody>
      </p:sp>
      <p:sp>
        <p:nvSpPr>
          <p:cNvPr id="7" name="Dikdörtgen 6"/>
          <p:cNvSpPr/>
          <p:nvPr/>
        </p:nvSpPr>
        <p:spPr>
          <a:xfrm>
            <a:off x="4239647" y="3284984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Two edge dislocations 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of</a:t>
            </a:r>
            <a:r>
              <a:rPr lang="tr-TR" sz="2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the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same sign and lying on the same 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slip</a:t>
            </a:r>
            <a:r>
              <a:rPr lang="tr-TR" sz="2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plane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exert a repulsive force on 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each</a:t>
            </a:r>
            <a:r>
              <a:rPr lang="tr-TR" sz="2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other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; </a:t>
            </a:r>
            <a:r>
              <a:rPr lang="en-US" sz="2000" b="1" i="1" dirty="0">
                <a:solidFill>
                  <a:schemeClr val="accent6">
                    <a:lumMod val="50000"/>
                  </a:schemeClr>
                </a:solidFill>
              </a:rPr>
              <a:t>C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and </a:t>
            </a:r>
            <a:r>
              <a:rPr lang="en-US" sz="2000" b="1" i="1" dirty="0">
                <a:solidFill>
                  <a:schemeClr val="accent6">
                    <a:lumMod val="50000"/>
                  </a:schemeClr>
                </a:solidFill>
              </a:rPr>
              <a:t>T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denote compression 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and</a:t>
            </a:r>
            <a:r>
              <a:rPr lang="tr-TR" sz="20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tensile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regions, respectively.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7" b="3783"/>
          <a:stretch/>
        </p:blipFill>
        <p:spPr bwMode="auto">
          <a:xfrm>
            <a:off x="591532" y="5207431"/>
            <a:ext cx="6505575" cy="1389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639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260648"/>
            <a:ext cx="8964488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50000"/>
                  </a:schemeClr>
                </a:solidFill>
              </a:rPr>
              <a:t>SLIP SYSTEMS</a:t>
            </a:r>
            <a:endParaRPr lang="en-US" sz="2800" u="sng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46298" y="836712"/>
            <a:ext cx="84969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Dislocations do not move with the same degree of ease on all crystallographic </a:t>
            </a:r>
            <a:r>
              <a:rPr lang="en-US" sz="2000" dirty="0" smtClean="0"/>
              <a:t>planes</a:t>
            </a:r>
            <a:r>
              <a:rPr lang="tr-TR" sz="2000" dirty="0" smtClean="0"/>
              <a:t> </a:t>
            </a:r>
            <a:r>
              <a:rPr lang="en-US" sz="2000" dirty="0" smtClean="0"/>
              <a:t>of </a:t>
            </a:r>
            <a:r>
              <a:rPr lang="en-US" sz="2000" dirty="0"/>
              <a:t>atoms and in all crystallographic directions</a:t>
            </a:r>
          </a:p>
        </p:txBody>
      </p:sp>
      <p:sp>
        <p:nvSpPr>
          <p:cNvPr id="5" name="Dikdörtgen 4"/>
          <p:cNvSpPr/>
          <p:nvPr/>
        </p:nvSpPr>
        <p:spPr>
          <a:xfrm>
            <a:off x="246298" y="1628800"/>
            <a:ext cx="871819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Ordinarily there is a preferred </a:t>
            </a:r>
            <a:r>
              <a:rPr lang="en-US" sz="2000" dirty="0" smtClean="0"/>
              <a:t>plane,</a:t>
            </a:r>
            <a:r>
              <a:rPr lang="tr-TR" sz="2000" dirty="0" smtClean="0"/>
              <a:t> </a:t>
            </a:r>
            <a:r>
              <a:rPr lang="en-US" sz="2000" dirty="0" smtClean="0"/>
              <a:t>and </a:t>
            </a:r>
            <a:r>
              <a:rPr lang="en-US" sz="2000" dirty="0"/>
              <a:t>in that plane there are specific directions along which dislocation motion occurs.</a:t>
            </a:r>
          </a:p>
          <a:p>
            <a:pPr algn="just"/>
            <a:r>
              <a:rPr lang="en-US" sz="2000" dirty="0"/>
              <a:t>This plane is called the </a:t>
            </a:r>
            <a:r>
              <a:rPr lang="en-US" sz="2000" i="1" dirty="0"/>
              <a:t>slip plane; </a:t>
            </a:r>
            <a:r>
              <a:rPr lang="en-US" sz="2000" dirty="0"/>
              <a:t>it follows that the direction of movement is </a:t>
            </a:r>
            <a:r>
              <a:rPr lang="en-US" sz="2000" dirty="0" smtClean="0"/>
              <a:t>called</a:t>
            </a:r>
            <a:r>
              <a:rPr lang="tr-TR" sz="2000" dirty="0" smtClean="0"/>
              <a:t> </a:t>
            </a:r>
            <a:r>
              <a:rPr lang="en-US" sz="2000" dirty="0" smtClean="0"/>
              <a:t>the </a:t>
            </a:r>
            <a:r>
              <a:rPr lang="en-US" sz="2000" i="1" dirty="0"/>
              <a:t>slip direction. </a:t>
            </a:r>
            <a:endParaRPr lang="tr-TR" sz="2000" i="1" dirty="0" smtClean="0"/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slip system</a:t>
            </a:r>
            <a:r>
              <a:rPr lang="tr-TR" sz="2000" b="1" dirty="0" smtClean="0">
                <a:solidFill>
                  <a:srgbClr val="FF0000"/>
                </a:solidFill>
              </a:rPr>
              <a:t>= </a:t>
            </a:r>
            <a:r>
              <a:rPr lang="en-US" sz="2000" i="1" dirty="0">
                <a:solidFill>
                  <a:srgbClr val="FF0000"/>
                </a:solidFill>
              </a:rPr>
              <a:t>slip </a:t>
            </a:r>
            <a:r>
              <a:rPr lang="en-US" sz="2000" i="1" dirty="0" smtClean="0">
                <a:solidFill>
                  <a:srgbClr val="FF0000"/>
                </a:solidFill>
              </a:rPr>
              <a:t>plane</a:t>
            </a:r>
            <a:r>
              <a:rPr lang="tr-TR" sz="2000" i="1" dirty="0" smtClean="0">
                <a:solidFill>
                  <a:srgbClr val="FF0000"/>
                </a:solidFill>
              </a:rPr>
              <a:t>+</a:t>
            </a:r>
            <a:r>
              <a:rPr lang="en-US" sz="2000" i="1" dirty="0">
                <a:solidFill>
                  <a:srgbClr val="FF0000"/>
                </a:solidFill>
              </a:rPr>
              <a:t>slip </a:t>
            </a:r>
            <a:r>
              <a:rPr lang="en-US" sz="2000" i="1" dirty="0" smtClean="0">
                <a:solidFill>
                  <a:srgbClr val="FF0000"/>
                </a:solidFill>
              </a:rPr>
              <a:t>direction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Dikdörtgen 5"/>
          <p:cNvSpPr/>
          <p:nvPr/>
        </p:nvSpPr>
        <p:spPr>
          <a:xfrm>
            <a:off x="246298" y="3372961"/>
            <a:ext cx="48297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/>
              <a:t>The slip system depends on the crystal structure of the metal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46298" y="4363511"/>
            <a:ext cx="39656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For a particular crystal structure, the slip plane is the plane that has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</a:rPr>
              <a:t>the</a:t>
            </a:r>
            <a:r>
              <a:rPr lang="tr-TR" sz="20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</a:rPr>
              <a:t>most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dense atomic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</a:rPr>
              <a:t>packing</a:t>
            </a:r>
            <a:endParaRPr lang="en-US" sz="2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770" y="3192462"/>
            <a:ext cx="4468813" cy="366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149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</TotalTime>
  <Words>2716</Words>
  <Application>Microsoft Office PowerPoint</Application>
  <PresentationFormat>On-screen Show (4:3)</PresentationFormat>
  <Paragraphs>258</Paragraphs>
  <Slides>37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Ofis Teması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Guldem Kartal</dc:creator>
  <cp:lastModifiedBy>CVD</cp:lastModifiedBy>
  <cp:revision>155</cp:revision>
  <dcterms:created xsi:type="dcterms:W3CDTF">2013-08-13T06:37:26Z</dcterms:created>
  <dcterms:modified xsi:type="dcterms:W3CDTF">2018-11-26T08:21:43Z</dcterms:modified>
</cp:coreProperties>
</file>